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Lst>
  <p:notesMasterIdLst>
    <p:notesMasterId r:id="rId48"/>
  </p:notesMasterIdLst>
  <p:handoutMasterIdLst>
    <p:handoutMasterId r:id="rId49"/>
  </p:handoutMasterIdLst>
  <p:sldIdLst>
    <p:sldId id="256" r:id="rId2"/>
    <p:sldId id="281" r:id="rId3"/>
    <p:sldId id="282" r:id="rId4"/>
    <p:sldId id="283" r:id="rId5"/>
    <p:sldId id="279" r:id="rId6"/>
    <p:sldId id="284" r:id="rId7"/>
    <p:sldId id="285" r:id="rId8"/>
    <p:sldId id="257" r:id="rId9"/>
    <p:sldId id="287" r:id="rId10"/>
    <p:sldId id="292" r:id="rId11"/>
    <p:sldId id="288" r:id="rId12"/>
    <p:sldId id="291" r:id="rId13"/>
    <p:sldId id="289" r:id="rId14"/>
    <p:sldId id="290" r:id="rId15"/>
    <p:sldId id="278" r:id="rId16"/>
    <p:sldId id="286" r:id="rId17"/>
    <p:sldId id="293" r:id="rId18"/>
    <p:sldId id="294" r:id="rId19"/>
    <p:sldId id="295" r:id="rId20"/>
    <p:sldId id="296" r:id="rId21"/>
    <p:sldId id="260" r:id="rId22"/>
    <p:sldId id="261" r:id="rId23"/>
    <p:sldId id="263" r:id="rId24"/>
    <p:sldId id="258" r:id="rId25"/>
    <p:sldId id="297" r:id="rId26"/>
    <p:sldId id="298" r:id="rId27"/>
    <p:sldId id="299" r:id="rId28"/>
    <p:sldId id="306" r:id="rId29"/>
    <p:sldId id="300" r:id="rId30"/>
    <p:sldId id="264" r:id="rId31"/>
    <p:sldId id="267" r:id="rId32"/>
    <p:sldId id="301" r:id="rId33"/>
    <p:sldId id="302" r:id="rId34"/>
    <p:sldId id="303" r:id="rId35"/>
    <p:sldId id="307" r:id="rId36"/>
    <p:sldId id="308" r:id="rId37"/>
    <p:sldId id="270" r:id="rId38"/>
    <p:sldId id="271" r:id="rId39"/>
    <p:sldId id="272" r:id="rId40"/>
    <p:sldId id="273" r:id="rId41"/>
    <p:sldId id="274" r:id="rId42"/>
    <p:sldId id="277" r:id="rId43"/>
    <p:sldId id="304" r:id="rId44"/>
    <p:sldId id="269" r:id="rId45"/>
    <p:sldId id="275" r:id="rId46"/>
    <p:sldId id="305" r:id="rId47"/>
  </p:sldIdLst>
  <p:sldSz cx="9144000" cy="6858000" type="screen4x3"/>
  <p:notesSz cx="10234613" cy="7099300"/>
  <p:defaultTextStyle>
    <a:defPPr>
      <a:defRPr lang="de-DE"/>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180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EE0447F1-D77D-4B14-B20A-2A9E07A4F945}"/>
              </a:ext>
            </a:extLst>
          </p:cNvPr>
          <p:cNvSpPr>
            <a:spLocks noGrp="1" noChangeArrowheads="1"/>
          </p:cNvSpPr>
          <p:nvPr>
            <p:ph type="hdr" sz="quarter"/>
          </p:nvPr>
        </p:nvSpPr>
        <p:spPr bwMode="auto">
          <a:xfrm>
            <a:off x="0" y="0"/>
            <a:ext cx="4435475" cy="354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defTabSz="966788">
              <a:defRPr sz="1300"/>
            </a:lvl1pPr>
          </a:lstStyle>
          <a:p>
            <a:endParaRPr lang="de-DE" altLang="de-DE"/>
          </a:p>
        </p:txBody>
      </p:sp>
      <p:sp>
        <p:nvSpPr>
          <p:cNvPr id="27651" name="Rectangle 3">
            <a:extLst>
              <a:ext uri="{FF2B5EF4-FFF2-40B4-BE49-F238E27FC236}">
                <a16:creationId xmlns:a16="http://schemas.microsoft.com/office/drawing/2014/main" id="{B7A52B63-0D70-4BCC-8E3E-6F9ED29C7339}"/>
              </a:ext>
            </a:extLst>
          </p:cNvPr>
          <p:cNvSpPr>
            <a:spLocks noGrp="1" noChangeArrowheads="1"/>
          </p:cNvSpPr>
          <p:nvPr>
            <p:ph type="dt" sz="quarter" idx="1"/>
          </p:nvPr>
        </p:nvSpPr>
        <p:spPr bwMode="auto">
          <a:xfrm>
            <a:off x="5797550" y="0"/>
            <a:ext cx="4435475" cy="354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lgn="r" defTabSz="966788">
              <a:defRPr sz="1300"/>
            </a:lvl1pPr>
          </a:lstStyle>
          <a:p>
            <a:endParaRPr lang="de-DE" altLang="de-DE"/>
          </a:p>
        </p:txBody>
      </p:sp>
      <p:sp>
        <p:nvSpPr>
          <p:cNvPr id="27652" name="Rectangle 4">
            <a:extLst>
              <a:ext uri="{FF2B5EF4-FFF2-40B4-BE49-F238E27FC236}">
                <a16:creationId xmlns:a16="http://schemas.microsoft.com/office/drawing/2014/main" id="{2C817D98-FA6F-4ED2-A11D-12910A89AFD1}"/>
              </a:ext>
            </a:extLst>
          </p:cNvPr>
          <p:cNvSpPr>
            <a:spLocks noGrp="1" noChangeArrowheads="1"/>
          </p:cNvSpPr>
          <p:nvPr>
            <p:ph type="ftr" sz="quarter" idx="2"/>
          </p:nvPr>
        </p:nvSpPr>
        <p:spPr bwMode="auto">
          <a:xfrm>
            <a:off x="0" y="6743700"/>
            <a:ext cx="4435475" cy="354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defTabSz="966788">
              <a:defRPr sz="1300"/>
            </a:lvl1pPr>
          </a:lstStyle>
          <a:p>
            <a:endParaRPr lang="de-DE" altLang="de-DE"/>
          </a:p>
        </p:txBody>
      </p:sp>
      <p:sp>
        <p:nvSpPr>
          <p:cNvPr id="27653" name="Rectangle 5">
            <a:extLst>
              <a:ext uri="{FF2B5EF4-FFF2-40B4-BE49-F238E27FC236}">
                <a16:creationId xmlns:a16="http://schemas.microsoft.com/office/drawing/2014/main" id="{0C1F951B-EF54-4B19-901E-BC11ED11F970}"/>
              </a:ext>
            </a:extLst>
          </p:cNvPr>
          <p:cNvSpPr>
            <a:spLocks noGrp="1" noChangeArrowheads="1"/>
          </p:cNvSpPr>
          <p:nvPr>
            <p:ph type="sldNum" sz="quarter" idx="3"/>
          </p:nvPr>
        </p:nvSpPr>
        <p:spPr bwMode="auto">
          <a:xfrm>
            <a:off x="5797550" y="6743700"/>
            <a:ext cx="4435475" cy="354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algn="r" defTabSz="966788">
              <a:defRPr sz="1300"/>
            </a:lvl1pPr>
          </a:lstStyle>
          <a:p>
            <a:fld id="{5D9878AB-F3C5-474D-AF4F-6D9956FDC97E}" type="slidenum">
              <a:rPr lang="de-DE" altLang="de-DE"/>
              <a:pPr/>
              <a:t>‹Nr.›</a:t>
            </a:fld>
            <a:endParaRPr lang="de-DE"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0FF0A62F-B277-4A13-96AD-163E4FAE4F19}"/>
              </a:ext>
            </a:extLst>
          </p:cNvPr>
          <p:cNvSpPr>
            <a:spLocks noGrp="1" noChangeArrowheads="1"/>
          </p:cNvSpPr>
          <p:nvPr>
            <p:ph type="hdr" sz="quarter"/>
          </p:nvPr>
        </p:nvSpPr>
        <p:spPr bwMode="auto">
          <a:xfrm>
            <a:off x="0" y="0"/>
            <a:ext cx="4435475" cy="354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defTabSz="966788">
              <a:defRPr sz="1300"/>
            </a:lvl1pPr>
          </a:lstStyle>
          <a:p>
            <a:endParaRPr lang="de-DE" altLang="de-DE"/>
          </a:p>
        </p:txBody>
      </p:sp>
      <p:sp>
        <p:nvSpPr>
          <p:cNvPr id="17411" name="Rectangle 3">
            <a:extLst>
              <a:ext uri="{FF2B5EF4-FFF2-40B4-BE49-F238E27FC236}">
                <a16:creationId xmlns:a16="http://schemas.microsoft.com/office/drawing/2014/main" id="{225BDD8D-1B2C-452E-819F-17CEABC3F736}"/>
              </a:ext>
            </a:extLst>
          </p:cNvPr>
          <p:cNvSpPr>
            <a:spLocks noGrp="1" noChangeArrowheads="1"/>
          </p:cNvSpPr>
          <p:nvPr>
            <p:ph type="dt" idx="1"/>
          </p:nvPr>
        </p:nvSpPr>
        <p:spPr bwMode="auto">
          <a:xfrm>
            <a:off x="5797550" y="0"/>
            <a:ext cx="4435475" cy="354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lgn="r" defTabSz="966788">
              <a:defRPr sz="1300"/>
            </a:lvl1pPr>
          </a:lstStyle>
          <a:p>
            <a:endParaRPr lang="de-DE" altLang="de-DE"/>
          </a:p>
        </p:txBody>
      </p:sp>
      <p:sp>
        <p:nvSpPr>
          <p:cNvPr id="17412" name="Rectangle 4">
            <a:extLst>
              <a:ext uri="{FF2B5EF4-FFF2-40B4-BE49-F238E27FC236}">
                <a16:creationId xmlns:a16="http://schemas.microsoft.com/office/drawing/2014/main" id="{5B50B724-B986-4387-9BC0-4A2A6FA65585}"/>
              </a:ext>
            </a:extLst>
          </p:cNvPr>
          <p:cNvSpPr>
            <a:spLocks noGrp="1" noRot="1" noChangeAspect="1" noChangeArrowheads="1" noTextEdit="1"/>
          </p:cNvSpPr>
          <p:nvPr>
            <p:ph type="sldImg" idx="2"/>
          </p:nvPr>
        </p:nvSpPr>
        <p:spPr bwMode="auto">
          <a:xfrm>
            <a:off x="3344863" y="533400"/>
            <a:ext cx="3549650" cy="266223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3" name="Rectangle 5">
            <a:extLst>
              <a:ext uri="{FF2B5EF4-FFF2-40B4-BE49-F238E27FC236}">
                <a16:creationId xmlns:a16="http://schemas.microsoft.com/office/drawing/2014/main" id="{76A96F8C-277D-4CAA-A5E8-CB526C029B51}"/>
              </a:ext>
            </a:extLst>
          </p:cNvPr>
          <p:cNvSpPr>
            <a:spLocks noGrp="1" noChangeArrowheads="1"/>
          </p:cNvSpPr>
          <p:nvPr>
            <p:ph type="body" sz="quarter" idx="3"/>
          </p:nvPr>
        </p:nvSpPr>
        <p:spPr bwMode="auto">
          <a:xfrm>
            <a:off x="1023938" y="3371850"/>
            <a:ext cx="8186737" cy="3194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17414" name="Rectangle 6">
            <a:extLst>
              <a:ext uri="{FF2B5EF4-FFF2-40B4-BE49-F238E27FC236}">
                <a16:creationId xmlns:a16="http://schemas.microsoft.com/office/drawing/2014/main" id="{EF169741-99BC-496D-80AF-ED389C0393A5}"/>
              </a:ext>
            </a:extLst>
          </p:cNvPr>
          <p:cNvSpPr>
            <a:spLocks noGrp="1" noChangeArrowheads="1"/>
          </p:cNvSpPr>
          <p:nvPr>
            <p:ph type="ftr" sz="quarter" idx="4"/>
          </p:nvPr>
        </p:nvSpPr>
        <p:spPr bwMode="auto">
          <a:xfrm>
            <a:off x="0" y="6743700"/>
            <a:ext cx="4435475" cy="354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defTabSz="966788">
              <a:defRPr sz="1300"/>
            </a:lvl1pPr>
          </a:lstStyle>
          <a:p>
            <a:endParaRPr lang="de-DE" altLang="de-DE"/>
          </a:p>
        </p:txBody>
      </p:sp>
      <p:sp>
        <p:nvSpPr>
          <p:cNvPr id="17415" name="Rectangle 7">
            <a:extLst>
              <a:ext uri="{FF2B5EF4-FFF2-40B4-BE49-F238E27FC236}">
                <a16:creationId xmlns:a16="http://schemas.microsoft.com/office/drawing/2014/main" id="{D6796911-11AE-4ECD-AF57-7A84F184508E}"/>
              </a:ext>
            </a:extLst>
          </p:cNvPr>
          <p:cNvSpPr>
            <a:spLocks noGrp="1" noChangeArrowheads="1"/>
          </p:cNvSpPr>
          <p:nvPr>
            <p:ph type="sldNum" sz="quarter" idx="5"/>
          </p:nvPr>
        </p:nvSpPr>
        <p:spPr bwMode="auto">
          <a:xfrm>
            <a:off x="5797550" y="6743700"/>
            <a:ext cx="4435475" cy="354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algn="r" defTabSz="966788">
              <a:defRPr sz="1300"/>
            </a:lvl1pPr>
          </a:lstStyle>
          <a:p>
            <a:fld id="{D97A8BB2-8FFE-43F8-B148-AA115F3EF0EC}"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A39E6CB-08CA-4DAC-8913-EFA38D48351E}"/>
              </a:ext>
            </a:extLst>
          </p:cNvPr>
          <p:cNvSpPr>
            <a:spLocks noGrp="1" noChangeArrowheads="1"/>
          </p:cNvSpPr>
          <p:nvPr>
            <p:ph type="sldNum" sz="quarter" idx="5"/>
          </p:nvPr>
        </p:nvSpPr>
        <p:spPr>
          <a:ln/>
        </p:spPr>
        <p:txBody>
          <a:bodyPr/>
          <a:lstStyle/>
          <a:p>
            <a:fld id="{1D6C61AE-38D1-4C49-8036-1E69B04328B3}" type="slidenum">
              <a:rPr lang="de-DE" altLang="de-DE"/>
              <a:pPr/>
              <a:t>1</a:t>
            </a:fld>
            <a:endParaRPr lang="de-DE" altLang="de-DE"/>
          </a:p>
        </p:txBody>
      </p:sp>
      <p:sp>
        <p:nvSpPr>
          <p:cNvPr id="33794" name="Rectangle 2">
            <a:extLst>
              <a:ext uri="{FF2B5EF4-FFF2-40B4-BE49-F238E27FC236}">
                <a16:creationId xmlns:a16="http://schemas.microsoft.com/office/drawing/2014/main" id="{D345080E-F45E-469B-AA7A-5A209679D2E7}"/>
              </a:ext>
            </a:extLst>
          </p:cNvPr>
          <p:cNvSpPr>
            <a:spLocks noGrp="1" noRot="1" noChangeAspect="1" noChangeArrowheads="1" noTextEdit="1"/>
          </p:cNvSpPr>
          <p:nvPr>
            <p:ph type="sldImg"/>
          </p:nvPr>
        </p:nvSpPr>
        <p:spPr>
          <a:ln/>
        </p:spPr>
      </p:sp>
      <p:sp>
        <p:nvSpPr>
          <p:cNvPr id="33795" name="Rectangle 3">
            <a:extLst>
              <a:ext uri="{FF2B5EF4-FFF2-40B4-BE49-F238E27FC236}">
                <a16:creationId xmlns:a16="http://schemas.microsoft.com/office/drawing/2014/main" id="{2408D5DA-A418-4560-9267-4FF378F39958}"/>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086051D-37CC-410C-A779-AFB47369594E}"/>
              </a:ext>
            </a:extLst>
          </p:cNvPr>
          <p:cNvSpPr>
            <a:spLocks noGrp="1" noChangeArrowheads="1"/>
          </p:cNvSpPr>
          <p:nvPr>
            <p:ph type="sldNum" sz="quarter" idx="5"/>
          </p:nvPr>
        </p:nvSpPr>
        <p:spPr>
          <a:ln/>
        </p:spPr>
        <p:txBody>
          <a:bodyPr/>
          <a:lstStyle/>
          <a:p>
            <a:fld id="{82C31EEF-DD15-4186-A345-3B7B0EE6A4DB}" type="slidenum">
              <a:rPr lang="de-DE" altLang="de-DE"/>
              <a:pPr/>
              <a:t>10</a:t>
            </a:fld>
            <a:endParaRPr lang="de-DE" altLang="de-DE"/>
          </a:p>
        </p:txBody>
      </p:sp>
      <p:sp>
        <p:nvSpPr>
          <p:cNvPr id="101378" name="Rectangle 2">
            <a:extLst>
              <a:ext uri="{FF2B5EF4-FFF2-40B4-BE49-F238E27FC236}">
                <a16:creationId xmlns:a16="http://schemas.microsoft.com/office/drawing/2014/main" id="{5FC88196-1A83-4CE8-99EB-E5C38A730BA8}"/>
              </a:ext>
            </a:extLst>
          </p:cNvPr>
          <p:cNvSpPr>
            <a:spLocks noGrp="1" noRot="1" noChangeAspect="1" noChangeArrowheads="1" noTextEdit="1"/>
          </p:cNvSpPr>
          <p:nvPr>
            <p:ph type="sldImg"/>
          </p:nvPr>
        </p:nvSpPr>
        <p:spPr>
          <a:ln/>
        </p:spPr>
      </p:sp>
      <p:sp>
        <p:nvSpPr>
          <p:cNvPr id="101379" name="Rectangle 3">
            <a:extLst>
              <a:ext uri="{FF2B5EF4-FFF2-40B4-BE49-F238E27FC236}">
                <a16:creationId xmlns:a16="http://schemas.microsoft.com/office/drawing/2014/main" id="{AEAF212E-CF18-4C37-8899-C9142E315CCD}"/>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C47DA01-F961-4809-B965-9839125F54CD}"/>
              </a:ext>
            </a:extLst>
          </p:cNvPr>
          <p:cNvSpPr>
            <a:spLocks noGrp="1" noChangeArrowheads="1"/>
          </p:cNvSpPr>
          <p:nvPr>
            <p:ph type="sldNum" sz="quarter" idx="5"/>
          </p:nvPr>
        </p:nvSpPr>
        <p:spPr>
          <a:ln/>
        </p:spPr>
        <p:txBody>
          <a:bodyPr/>
          <a:lstStyle/>
          <a:p>
            <a:fld id="{38112BCE-A325-469C-AC2B-58799428BF3F}" type="slidenum">
              <a:rPr lang="de-DE" altLang="de-DE"/>
              <a:pPr/>
              <a:t>11</a:t>
            </a:fld>
            <a:endParaRPr lang="de-DE" altLang="de-DE"/>
          </a:p>
        </p:txBody>
      </p:sp>
      <p:sp>
        <p:nvSpPr>
          <p:cNvPr id="95234" name="Rectangle 2">
            <a:extLst>
              <a:ext uri="{FF2B5EF4-FFF2-40B4-BE49-F238E27FC236}">
                <a16:creationId xmlns:a16="http://schemas.microsoft.com/office/drawing/2014/main" id="{D64C90AB-360C-47BB-B186-C2687C588ACD}"/>
              </a:ext>
            </a:extLst>
          </p:cNvPr>
          <p:cNvSpPr>
            <a:spLocks noGrp="1" noRot="1" noChangeAspect="1" noChangeArrowheads="1" noTextEdit="1"/>
          </p:cNvSpPr>
          <p:nvPr>
            <p:ph type="sldImg"/>
          </p:nvPr>
        </p:nvSpPr>
        <p:spPr>
          <a:ln/>
        </p:spPr>
      </p:sp>
      <p:sp>
        <p:nvSpPr>
          <p:cNvPr id="95235" name="Rectangle 3">
            <a:extLst>
              <a:ext uri="{FF2B5EF4-FFF2-40B4-BE49-F238E27FC236}">
                <a16:creationId xmlns:a16="http://schemas.microsoft.com/office/drawing/2014/main" id="{4AE69702-2030-4A4D-8BAA-0BF302296524}"/>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9607428-C91B-464D-9900-F40337F12D1E}"/>
              </a:ext>
            </a:extLst>
          </p:cNvPr>
          <p:cNvSpPr>
            <a:spLocks noGrp="1" noChangeArrowheads="1"/>
          </p:cNvSpPr>
          <p:nvPr>
            <p:ph type="sldNum" sz="quarter" idx="5"/>
          </p:nvPr>
        </p:nvSpPr>
        <p:spPr>
          <a:ln/>
        </p:spPr>
        <p:txBody>
          <a:bodyPr/>
          <a:lstStyle/>
          <a:p>
            <a:fld id="{9274306C-20B1-4F17-83E5-7F6A3A49562D}" type="slidenum">
              <a:rPr lang="de-DE" altLang="de-DE"/>
              <a:pPr/>
              <a:t>12</a:t>
            </a:fld>
            <a:endParaRPr lang="de-DE" altLang="de-DE"/>
          </a:p>
        </p:txBody>
      </p:sp>
      <p:sp>
        <p:nvSpPr>
          <p:cNvPr id="99330" name="Rectangle 2">
            <a:extLst>
              <a:ext uri="{FF2B5EF4-FFF2-40B4-BE49-F238E27FC236}">
                <a16:creationId xmlns:a16="http://schemas.microsoft.com/office/drawing/2014/main" id="{75D908C1-802F-455B-A743-504C1CBE06FA}"/>
              </a:ext>
            </a:extLst>
          </p:cNvPr>
          <p:cNvSpPr>
            <a:spLocks noGrp="1" noRot="1" noChangeAspect="1" noChangeArrowheads="1" noTextEdit="1"/>
          </p:cNvSpPr>
          <p:nvPr>
            <p:ph type="sldImg"/>
          </p:nvPr>
        </p:nvSpPr>
        <p:spPr>
          <a:ln/>
        </p:spPr>
      </p:sp>
      <p:sp>
        <p:nvSpPr>
          <p:cNvPr id="99331" name="Rectangle 3">
            <a:extLst>
              <a:ext uri="{FF2B5EF4-FFF2-40B4-BE49-F238E27FC236}">
                <a16:creationId xmlns:a16="http://schemas.microsoft.com/office/drawing/2014/main" id="{6BB3014D-836B-4FF9-BFDC-737151F41D20}"/>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CC1FE7AC-633D-487E-A1B8-362CD57971DC}"/>
              </a:ext>
            </a:extLst>
          </p:cNvPr>
          <p:cNvSpPr>
            <a:spLocks noGrp="1" noChangeArrowheads="1"/>
          </p:cNvSpPr>
          <p:nvPr>
            <p:ph type="sldNum" sz="quarter" idx="5"/>
          </p:nvPr>
        </p:nvSpPr>
        <p:spPr>
          <a:ln/>
        </p:spPr>
        <p:txBody>
          <a:bodyPr/>
          <a:lstStyle/>
          <a:p>
            <a:fld id="{A51FF332-71E9-425C-9B3B-ADFAA2D3DEDB}" type="slidenum">
              <a:rPr lang="de-DE" altLang="de-DE"/>
              <a:pPr/>
              <a:t>13</a:t>
            </a:fld>
            <a:endParaRPr lang="de-DE" altLang="de-DE"/>
          </a:p>
        </p:txBody>
      </p:sp>
      <p:sp>
        <p:nvSpPr>
          <p:cNvPr id="96258" name="Rectangle 2">
            <a:extLst>
              <a:ext uri="{FF2B5EF4-FFF2-40B4-BE49-F238E27FC236}">
                <a16:creationId xmlns:a16="http://schemas.microsoft.com/office/drawing/2014/main" id="{7684ADCD-61FB-421D-84C2-016DD878BA4E}"/>
              </a:ext>
            </a:extLst>
          </p:cNvPr>
          <p:cNvSpPr>
            <a:spLocks noGrp="1" noRot="1" noChangeAspect="1" noChangeArrowheads="1" noTextEdit="1"/>
          </p:cNvSpPr>
          <p:nvPr>
            <p:ph type="sldImg"/>
          </p:nvPr>
        </p:nvSpPr>
        <p:spPr>
          <a:ln/>
        </p:spPr>
      </p:sp>
      <p:sp>
        <p:nvSpPr>
          <p:cNvPr id="96259" name="Rectangle 3">
            <a:extLst>
              <a:ext uri="{FF2B5EF4-FFF2-40B4-BE49-F238E27FC236}">
                <a16:creationId xmlns:a16="http://schemas.microsoft.com/office/drawing/2014/main" id="{843A134A-9D20-4B43-A4F3-C389C92048C9}"/>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904CFA5F-D6B5-4F69-8302-4F117AFB7105}"/>
              </a:ext>
            </a:extLst>
          </p:cNvPr>
          <p:cNvSpPr>
            <a:spLocks noGrp="1" noChangeArrowheads="1"/>
          </p:cNvSpPr>
          <p:nvPr>
            <p:ph type="sldNum" sz="quarter" idx="5"/>
          </p:nvPr>
        </p:nvSpPr>
        <p:spPr>
          <a:ln/>
        </p:spPr>
        <p:txBody>
          <a:bodyPr/>
          <a:lstStyle/>
          <a:p>
            <a:fld id="{E2A55429-C9A2-45C9-9F42-46E739685868}" type="slidenum">
              <a:rPr lang="de-DE" altLang="de-DE"/>
              <a:pPr/>
              <a:t>14</a:t>
            </a:fld>
            <a:endParaRPr lang="de-DE" altLang="de-DE"/>
          </a:p>
        </p:txBody>
      </p:sp>
      <p:sp>
        <p:nvSpPr>
          <p:cNvPr id="97282" name="Rectangle 2">
            <a:extLst>
              <a:ext uri="{FF2B5EF4-FFF2-40B4-BE49-F238E27FC236}">
                <a16:creationId xmlns:a16="http://schemas.microsoft.com/office/drawing/2014/main" id="{3921AAD7-4484-4751-9D69-6FF4AE9B20B2}"/>
              </a:ext>
            </a:extLst>
          </p:cNvPr>
          <p:cNvSpPr>
            <a:spLocks noGrp="1" noRot="1" noChangeAspect="1" noChangeArrowheads="1" noTextEdit="1"/>
          </p:cNvSpPr>
          <p:nvPr>
            <p:ph type="sldImg"/>
          </p:nvPr>
        </p:nvSpPr>
        <p:spPr>
          <a:ln/>
        </p:spPr>
      </p:sp>
      <p:sp>
        <p:nvSpPr>
          <p:cNvPr id="97283" name="Rectangle 3">
            <a:extLst>
              <a:ext uri="{FF2B5EF4-FFF2-40B4-BE49-F238E27FC236}">
                <a16:creationId xmlns:a16="http://schemas.microsoft.com/office/drawing/2014/main" id="{BE9AAECE-6F18-4D0D-8605-C6BDE5EA4AF9}"/>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12496B7-13D5-463F-8272-05C210D9DDE2}"/>
              </a:ext>
            </a:extLst>
          </p:cNvPr>
          <p:cNvSpPr>
            <a:spLocks noGrp="1" noChangeArrowheads="1"/>
          </p:cNvSpPr>
          <p:nvPr>
            <p:ph type="sldNum" sz="quarter" idx="5"/>
          </p:nvPr>
        </p:nvSpPr>
        <p:spPr>
          <a:ln/>
        </p:spPr>
        <p:txBody>
          <a:bodyPr/>
          <a:lstStyle/>
          <a:p>
            <a:fld id="{5D8BE819-1E41-489B-90E7-9513E1384538}" type="slidenum">
              <a:rPr lang="de-DE" altLang="de-DE"/>
              <a:pPr/>
              <a:t>15</a:t>
            </a:fld>
            <a:endParaRPr lang="de-DE" altLang="de-DE"/>
          </a:p>
        </p:txBody>
      </p:sp>
      <p:sp>
        <p:nvSpPr>
          <p:cNvPr id="72706" name="Rectangle 2">
            <a:extLst>
              <a:ext uri="{FF2B5EF4-FFF2-40B4-BE49-F238E27FC236}">
                <a16:creationId xmlns:a16="http://schemas.microsoft.com/office/drawing/2014/main" id="{42065FBC-D19F-4E09-8A86-B3C7222E30EC}"/>
              </a:ext>
            </a:extLst>
          </p:cNvPr>
          <p:cNvSpPr>
            <a:spLocks noGrp="1" noRot="1" noChangeAspect="1" noChangeArrowheads="1" noTextEdit="1"/>
          </p:cNvSpPr>
          <p:nvPr>
            <p:ph type="sldImg"/>
          </p:nvPr>
        </p:nvSpPr>
        <p:spPr>
          <a:ln/>
        </p:spPr>
      </p:sp>
      <p:sp>
        <p:nvSpPr>
          <p:cNvPr id="72707" name="Rectangle 3">
            <a:extLst>
              <a:ext uri="{FF2B5EF4-FFF2-40B4-BE49-F238E27FC236}">
                <a16:creationId xmlns:a16="http://schemas.microsoft.com/office/drawing/2014/main" id="{4F0CFF68-A1E5-46FB-AA3F-0016CDE220A9}"/>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C823A4A5-1BAB-4CA4-AE6B-33BA5B353FCD}"/>
              </a:ext>
            </a:extLst>
          </p:cNvPr>
          <p:cNvSpPr>
            <a:spLocks noGrp="1" noChangeArrowheads="1"/>
          </p:cNvSpPr>
          <p:nvPr>
            <p:ph type="sldNum" sz="quarter" idx="5"/>
          </p:nvPr>
        </p:nvSpPr>
        <p:spPr>
          <a:ln/>
        </p:spPr>
        <p:txBody>
          <a:bodyPr/>
          <a:lstStyle/>
          <a:p>
            <a:fld id="{A04FD154-2242-419F-B0E0-8D6D404E4567}" type="slidenum">
              <a:rPr lang="de-DE" altLang="de-DE"/>
              <a:pPr/>
              <a:t>16</a:t>
            </a:fld>
            <a:endParaRPr lang="de-DE" altLang="de-DE"/>
          </a:p>
        </p:txBody>
      </p:sp>
      <p:sp>
        <p:nvSpPr>
          <p:cNvPr id="89090" name="Rectangle 2">
            <a:extLst>
              <a:ext uri="{FF2B5EF4-FFF2-40B4-BE49-F238E27FC236}">
                <a16:creationId xmlns:a16="http://schemas.microsoft.com/office/drawing/2014/main" id="{FAD1DBC4-4F3B-4043-9238-F12C41DC33C8}"/>
              </a:ext>
            </a:extLst>
          </p:cNvPr>
          <p:cNvSpPr>
            <a:spLocks noGrp="1" noRot="1" noChangeAspect="1" noChangeArrowheads="1" noTextEdit="1"/>
          </p:cNvSpPr>
          <p:nvPr>
            <p:ph type="sldImg"/>
          </p:nvPr>
        </p:nvSpPr>
        <p:spPr>
          <a:ln/>
        </p:spPr>
      </p:sp>
      <p:sp>
        <p:nvSpPr>
          <p:cNvPr id="89091" name="Rectangle 3">
            <a:extLst>
              <a:ext uri="{FF2B5EF4-FFF2-40B4-BE49-F238E27FC236}">
                <a16:creationId xmlns:a16="http://schemas.microsoft.com/office/drawing/2014/main" id="{D02856C4-74CB-42A6-B2DA-A6AAB1D75A55}"/>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99E96E6-9EDF-400A-8B44-FE6BC60C0896}"/>
              </a:ext>
            </a:extLst>
          </p:cNvPr>
          <p:cNvSpPr>
            <a:spLocks noGrp="1" noChangeArrowheads="1"/>
          </p:cNvSpPr>
          <p:nvPr>
            <p:ph type="sldNum" sz="quarter" idx="5"/>
          </p:nvPr>
        </p:nvSpPr>
        <p:spPr>
          <a:ln/>
        </p:spPr>
        <p:txBody>
          <a:bodyPr/>
          <a:lstStyle/>
          <a:p>
            <a:fld id="{108E540E-38CA-49FE-9A24-F96D586326AA}" type="slidenum">
              <a:rPr lang="de-DE" altLang="de-DE"/>
              <a:pPr/>
              <a:t>17</a:t>
            </a:fld>
            <a:endParaRPr lang="de-DE" altLang="de-DE"/>
          </a:p>
        </p:txBody>
      </p:sp>
      <p:sp>
        <p:nvSpPr>
          <p:cNvPr id="103426" name="Rectangle 2">
            <a:extLst>
              <a:ext uri="{FF2B5EF4-FFF2-40B4-BE49-F238E27FC236}">
                <a16:creationId xmlns:a16="http://schemas.microsoft.com/office/drawing/2014/main" id="{94EF85F1-2375-4C23-A008-20EDCE546FD1}"/>
              </a:ext>
            </a:extLst>
          </p:cNvPr>
          <p:cNvSpPr>
            <a:spLocks noGrp="1" noRot="1" noChangeAspect="1" noChangeArrowheads="1" noTextEdit="1"/>
          </p:cNvSpPr>
          <p:nvPr>
            <p:ph type="sldImg"/>
          </p:nvPr>
        </p:nvSpPr>
        <p:spPr>
          <a:xfrm>
            <a:off x="3343275" y="533400"/>
            <a:ext cx="3549650" cy="2662238"/>
          </a:xfrm>
          <a:ln/>
        </p:spPr>
      </p:sp>
      <p:sp>
        <p:nvSpPr>
          <p:cNvPr id="103427" name="Rectangle 3">
            <a:extLst>
              <a:ext uri="{FF2B5EF4-FFF2-40B4-BE49-F238E27FC236}">
                <a16:creationId xmlns:a16="http://schemas.microsoft.com/office/drawing/2014/main" id="{609835BE-01BE-4E3B-97F9-C3628909CA0E}"/>
              </a:ext>
            </a:extLst>
          </p:cNvPr>
          <p:cNvSpPr>
            <a:spLocks noGrp="1" noChangeArrowheads="1"/>
          </p:cNvSpPr>
          <p:nvPr>
            <p:ph type="body" idx="1"/>
          </p:nvPr>
        </p:nvSpPr>
        <p:spPr>
          <a:xfrm>
            <a:off x="1363663" y="3371850"/>
            <a:ext cx="7507287" cy="3194050"/>
          </a:xfrm>
        </p:spPr>
        <p:txBody>
          <a:bodyPr/>
          <a:lstStyle/>
          <a:p>
            <a:endParaRPr lang="de-DE" altLang="de-D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CA3D480-2637-4725-BFC5-46A7C559B15D}"/>
              </a:ext>
            </a:extLst>
          </p:cNvPr>
          <p:cNvSpPr>
            <a:spLocks noGrp="1" noChangeArrowheads="1"/>
          </p:cNvSpPr>
          <p:nvPr>
            <p:ph type="sldNum" sz="quarter" idx="5"/>
          </p:nvPr>
        </p:nvSpPr>
        <p:spPr>
          <a:ln/>
        </p:spPr>
        <p:txBody>
          <a:bodyPr/>
          <a:lstStyle/>
          <a:p>
            <a:fld id="{BE4BBA20-FA15-4CD3-A4B5-720C1DCE341E}" type="slidenum">
              <a:rPr lang="de-DE" altLang="de-DE"/>
              <a:pPr/>
              <a:t>18</a:t>
            </a:fld>
            <a:endParaRPr lang="de-DE" altLang="de-DE"/>
          </a:p>
        </p:txBody>
      </p:sp>
      <p:sp>
        <p:nvSpPr>
          <p:cNvPr id="105474" name="Rectangle 2">
            <a:extLst>
              <a:ext uri="{FF2B5EF4-FFF2-40B4-BE49-F238E27FC236}">
                <a16:creationId xmlns:a16="http://schemas.microsoft.com/office/drawing/2014/main" id="{870B494E-D521-4270-8B45-17FD675E803D}"/>
              </a:ext>
            </a:extLst>
          </p:cNvPr>
          <p:cNvSpPr>
            <a:spLocks noGrp="1" noRot="1" noChangeAspect="1" noChangeArrowheads="1" noTextEdit="1"/>
          </p:cNvSpPr>
          <p:nvPr>
            <p:ph type="sldImg"/>
          </p:nvPr>
        </p:nvSpPr>
        <p:spPr>
          <a:xfrm>
            <a:off x="3343275" y="533400"/>
            <a:ext cx="3549650" cy="2662238"/>
          </a:xfrm>
          <a:ln/>
        </p:spPr>
      </p:sp>
      <p:sp>
        <p:nvSpPr>
          <p:cNvPr id="105475" name="Rectangle 3">
            <a:extLst>
              <a:ext uri="{FF2B5EF4-FFF2-40B4-BE49-F238E27FC236}">
                <a16:creationId xmlns:a16="http://schemas.microsoft.com/office/drawing/2014/main" id="{88774BEC-B643-4B5C-9CAA-927825A20DAB}"/>
              </a:ext>
            </a:extLst>
          </p:cNvPr>
          <p:cNvSpPr>
            <a:spLocks noGrp="1" noChangeArrowheads="1"/>
          </p:cNvSpPr>
          <p:nvPr>
            <p:ph type="body" idx="1"/>
          </p:nvPr>
        </p:nvSpPr>
        <p:spPr>
          <a:xfrm>
            <a:off x="1363663" y="3371850"/>
            <a:ext cx="7507287" cy="3194050"/>
          </a:xfrm>
        </p:spPr>
        <p:txBody>
          <a:bodyPr/>
          <a:lstStyle/>
          <a:p>
            <a:endParaRPr lang="de-DE" altLang="de-D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36F07B7-1F3B-4F50-BB0E-D2FD1E8A44CE}"/>
              </a:ext>
            </a:extLst>
          </p:cNvPr>
          <p:cNvSpPr>
            <a:spLocks noGrp="1" noChangeArrowheads="1"/>
          </p:cNvSpPr>
          <p:nvPr>
            <p:ph type="sldNum" sz="quarter" idx="5"/>
          </p:nvPr>
        </p:nvSpPr>
        <p:spPr>
          <a:ln/>
        </p:spPr>
        <p:txBody>
          <a:bodyPr/>
          <a:lstStyle/>
          <a:p>
            <a:fld id="{6A598292-8B5D-4036-B6C9-1CBB2A3B25DE}" type="slidenum">
              <a:rPr lang="de-DE" altLang="de-DE"/>
              <a:pPr/>
              <a:t>19</a:t>
            </a:fld>
            <a:endParaRPr lang="de-DE" altLang="de-DE"/>
          </a:p>
        </p:txBody>
      </p:sp>
      <p:sp>
        <p:nvSpPr>
          <p:cNvPr id="107522" name="Rectangle 2">
            <a:extLst>
              <a:ext uri="{FF2B5EF4-FFF2-40B4-BE49-F238E27FC236}">
                <a16:creationId xmlns:a16="http://schemas.microsoft.com/office/drawing/2014/main" id="{89F8E492-6F37-4952-86D2-DFDD52B330E1}"/>
              </a:ext>
            </a:extLst>
          </p:cNvPr>
          <p:cNvSpPr>
            <a:spLocks noGrp="1" noRot="1" noChangeAspect="1" noChangeArrowheads="1" noTextEdit="1"/>
          </p:cNvSpPr>
          <p:nvPr>
            <p:ph type="sldImg"/>
          </p:nvPr>
        </p:nvSpPr>
        <p:spPr>
          <a:xfrm>
            <a:off x="3343275" y="533400"/>
            <a:ext cx="3549650" cy="2662238"/>
          </a:xfrm>
          <a:ln/>
        </p:spPr>
      </p:sp>
      <p:sp>
        <p:nvSpPr>
          <p:cNvPr id="107523" name="Rectangle 3">
            <a:extLst>
              <a:ext uri="{FF2B5EF4-FFF2-40B4-BE49-F238E27FC236}">
                <a16:creationId xmlns:a16="http://schemas.microsoft.com/office/drawing/2014/main" id="{CC03A98A-8CAA-4E6F-979E-55E891A319FD}"/>
              </a:ext>
            </a:extLst>
          </p:cNvPr>
          <p:cNvSpPr>
            <a:spLocks noGrp="1" noChangeArrowheads="1"/>
          </p:cNvSpPr>
          <p:nvPr>
            <p:ph type="body" idx="1"/>
          </p:nvPr>
        </p:nvSpPr>
        <p:spPr>
          <a:xfrm>
            <a:off x="1363663" y="3371850"/>
            <a:ext cx="7507287" cy="3194050"/>
          </a:xfrm>
        </p:spPr>
        <p:txBody>
          <a:bodyPr/>
          <a:lstStyle/>
          <a:p>
            <a:endParaRPr lang="de-DE" alt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983A5938-BB3D-4F07-893B-F7C4A73C027D}"/>
              </a:ext>
            </a:extLst>
          </p:cNvPr>
          <p:cNvSpPr>
            <a:spLocks noGrp="1" noChangeArrowheads="1"/>
          </p:cNvSpPr>
          <p:nvPr>
            <p:ph type="sldNum" sz="quarter" idx="5"/>
          </p:nvPr>
        </p:nvSpPr>
        <p:spPr>
          <a:ln/>
        </p:spPr>
        <p:txBody>
          <a:bodyPr/>
          <a:lstStyle/>
          <a:p>
            <a:fld id="{D3A4655D-129B-4433-8AC2-B81DBB0ACA3E}" type="slidenum">
              <a:rPr lang="de-DE" altLang="de-DE"/>
              <a:pPr/>
              <a:t>2</a:t>
            </a:fld>
            <a:endParaRPr lang="de-DE" altLang="de-DE"/>
          </a:p>
        </p:txBody>
      </p:sp>
      <p:sp>
        <p:nvSpPr>
          <p:cNvPr id="82946" name="Rectangle 2">
            <a:extLst>
              <a:ext uri="{FF2B5EF4-FFF2-40B4-BE49-F238E27FC236}">
                <a16:creationId xmlns:a16="http://schemas.microsoft.com/office/drawing/2014/main" id="{09637B84-9420-4A32-AE28-1702DE7CE017}"/>
              </a:ext>
            </a:extLst>
          </p:cNvPr>
          <p:cNvSpPr>
            <a:spLocks noGrp="1" noRot="1" noChangeAspect="1" noChangeArrowheads="1" noTextEdit="1"/>
          </p:cNvSpPr>
          <p:nvPr>
            <p:ph type="sldImg"/>
          </p:nvPr>
        </p:nvSpPr>
        <p:spPr>
          <a:ln/>
        </p:spPr>
      </p:sp>
      <p:sp>
        <p:nvSpPr>
          <p:cNvPr id="82947" name="Rectangle 3">
            <a:extLst>
              <a:ext uri="{FF2B5EF4-FFF2-40B4-BE49-F238E27FC236}">
                <a16:creationId xmlns:a16="http://schemas.microsoft.com/office/drawing/2014/main" id="{AA3ABBB0-07CD-4745-8CF9-5DDD58513BF8}"/>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D41A468-1522-4D51-8F77-3EBD329E4546}"/>
              </a:ext>
            </a:extLst>
          </p:cNvPr>
          <p:cNvSpPr>
            <a:spLocks noGrp="1" noChangeArrowheads="1"/>
          </p:cNvSpPr>
          <p:nvPr>
            <p:ph type="sldNum" sz="quarter" idx="5"/>
          </p:nvPr>
        </p:nvSpPr>
        <p:spPr>
          <a:ln/>
        </p:spPr>
        <p:txBody>
          <a:bodyPr/>
          <a:lstStyle/>
          <a:p>
            <a:fld id="{6BFCFB59-8DF9-4720-9E5F-4EAAAD7506D7}" type="slidenum">
              <a:rPr lang="de-DE" altLang="de-DE"/>
              <a:pPr/>
              <a:t>20</a:t>
            </a:fld>
            <a:endParaRPr lang="de-DE" altLang="de-DE"/>
          </a:p>
        </p:txBody>
      </p:sp>
      <p:sp>
        <p:nvSpPr>
          <p:cNvPr id="109570" name="Rectangle 2">
            <a:extLst>
              <a:ext uri="{FF2B5EF4-FFF2-40B4-BE49-F238E27FC236}">
                <a16:creationId xmlns:a16="http://schemas.microsoft.com/office/drawing/2014/main" id="{5B282BC4-528F-418E-A181-B0EB522DB61C}"/>
              </a:ext>
            </a:extLst>
          </p:cNvPr>
          <p:cNvSpPr>
            <a:spLocks noGrp="1" noRot="1" noChangeAspect="1" noChangeArrowheads="1" noTextEdit="1"/>
          </p:cNvSpPr>
          <p:nvPr>
            <p:ph type="sldImg"/>
          </p:nvPr>
        </p:nvSpPr>
        <p:spPr>
          <a:xfrm>
            <a:off x="3343275" y="533400"/>
            <a:ext cx="3549650" cy="2662238"/>
          </a:xfrm>
          <a:ln/>
        </p:spPr>
      </p:sp>
      <p:sp>
        <p:nvSpPr>
          <p:cNvPr id="109571" name="Rectangle 3">
            <a:extLst>
              <a:ext uri="{FF2B5EF4-FFF2-40B4-BE49-F238E27FC236}">
                <a16:creationId xmlns:a16="http://schemas.microsoft.com/office/drawing/2014/main" id="{57A8BB22-29E6-4EB9-8CB0-3DA933D3853E}"/>
              </a:ext>
            </a:extLst>
          </p:cNvPr>
          <p:cNvSpPr>
            <a:spLocks noGrp="1" noChangeArrowheads="1"/>
          </p:cNvSpPr>
          <p:nvPr>
            <p:ph type="body" idx="1"/>
          </p:nvPr>
        </p:nvSpPr>
        <p:spPr>
          <a:xfrm>
            <a:off x="1363663" y="3371850"/>
            <a:ext cx="7507287" cy="3194050"/>
          </a:xfrm>
        </p:spPr>
        <p:txBody>
          <a:bodyPr/>
          <a:lstStyle/>
          <a:p>
            <a:endParaRPr lang="de-DE" altLang="de-DE"/>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DB8B549-38D2-4EE4-B533-B0E565DB3AC8}"/>
              </a:ext>
            </a:extLst>
          </p:cNvPr>
          <p:cNvSpPr>
            <a:spLocks noGrp="1" noChangeArrowheads="1"/>
          </p:cNvSpPr>
          <p:nvPr>
            <p:ph type="sldNum" sz="quarter" idx="5"/>
          </p:nvPr>
        </p:nvSpPr>
        <p:spPr>
          <a:ln/>
        </p:spPr>
        <p:txBody>
          <a:bodyPr/>
          <a:lstStyle/>
          <a:p>
            <a:fld id="{62341240-AEB8-4510-965C-BADA71F77519}" type="slidenum">
              <a:rPr lang="de-DE" altLang="de-DE"/>
              <a:pPr/>
              <a:t>21</a:t>
            </a:fld>
            <a:endParaRPr lang="de-DE" altLang="de-DE"/>
          </a:p>
        </p:txBody>
      </p:sp>
      <p:sp>
        <p:nvSpPr>
          <p:cNvPr id="38914" name="Rectangle 2">
            <a:extLst>
              <a:ext uri="{FF2B5EF4-FFF2-40B4-BE49-F238E27FC236}">
                <a16:creationId xmlns:a16="http://schemas.microsoft.com/office/drawing/2014/main" id="{4D5B39C0-5E5A-4ADC-894F-39CCB840D0B6}"/>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FE255C4D-F79F-4D5F-B998-CC868573C7B9}"/>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EBB8606-124C-495C-A6A3-9CD5FA96D488}"/>
              </a:ext>
            </a:extLst>
          </p:cNvPr>
          <p:cNvSpPr>
            <a:spLocks noGrp="1" noChangeArrowheads="1"/>
          </p:cNvSpPr>
          <p:nvPr>
            <p:ph type="sldNum" sz="quarter" idx="5"/>
          </p:nvPr>
        </p:nvSpPr>
        <p:spPr>
          <a:ln/>
        </p:spPr>
        <p:txBody>
          <a:bodyPr/>
          <a:lstStyle/>
          <a:p>
            <a:fld id="{822DBAB1-9EDD-4FA5-99D2-C420F4983442}" type="slidenum">
              <a:rPr lang="de-DE" altLang="de-DE"/>
              <a:pPr/>
              <a:t>22</a:t>
            </a:fld>
            <a:endParaRPr lang="de-DE" altLang="de-DE"/>
          </a:p>
        </p:txBody>
      </p:sp>
      <p:sp>
        <p:nvSpPr>
          <p:cNvPr id="39938" name="Rectangle 2">
            <a:extLst>
              <a:ext uri="{FF2B5EF4-FFF2-40B4-BE49-F238E27FC236}">
                <a16:creationId xmlns:a16="http://schemas.microsoft.com/office/drawing/2014/main" id="{47A4900C-B02C-4592-B39A-46545B974E82}"/>
              </a:ext>
            </a:extLst>
          </p:cNvPr>
          <p:cNvSpPr>
            <a:spLocks noGrp="1" noRot="1" noChangeAspect="1" noChangeArrowheads="1" noTextEdit="1"/>
          </p:cNvSpPr>
          <p:nvPr>
            <p:ph type="sldImg"/>
          </p:nvPr>
        </p:nvSpPr>
        <p:spPr>
          <a:ln/>
        </p:spPr>
      </p:sp>
      <p:sp>
        <p:nvSpPr>
          <p:cNvPr id="39939" name="Rectangle 3">
            <a:extLst>
              <a:ext uri="{FF2B5EF4-FFF2-40B4-BE49-F238E27FC236}">
                <a16:creationId xmlns:a16="http://schemas.microsoft.com/office/drawing/2014/main" id="{51492E8E-24D9-41C3-895B-0F0719AB6A4F}"/>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20848E4-905F-43C8-9C18-19EA2F809CE3}"/>
              </a:ext>
            </a:extLst>
          </p:cNvPr>
          <p:cNvSpPr>
            <a:spLocks noGrp="1" noChangeArrowheads="1"/>
          </p:cNvSpPr>
          <p:nvPr>
            <p:ph type="sldNum" sz="quarter" idx="5"/>
          </p:nvPr>
        </p:nvSpPr>
        <p:spPr>
          <a:ln/>
        </p:spPr>
        <p:txBody>
          <a:bodyPr/>
          <a:lstStyle/>
          <a:p>
            <a:fld id="{0D6C83B0-CB13-4470-90AE-E35EE29D7F3E}" type="slidenum">
              <a:rPr lang="de-DE" altLang="de-DE"/>
              <a:pPr/>
              <a:t>23</a:t>
            </a:fld>
            <a:endParaRPr lang="de-DE" altLang="de-DE"/>
          </a:p>
        </p:txBody>
      </p:sp>
      <p:sp>
        <p:nvSpPr>
          <p:cNvPr id="35842" name="Rectangle 2">
            <a:extLst>
              <a:ext uri="{FF2B5EF4-FFF2-40B4-BE49-F238E27FC236}">
                <a16:creationId xmlns:a16="http://schemas.microsoft.com/office/drawing/2014/main" id="{83CF20EF-1535-4AB4-9851-D6BC1014B9D1}"/>
              </a:ext>
            </a:extLst>
          </p:cNvPr>
          <p:cNvSpPr>
            <a:spLocks noGrp="1" noRot="1" noChangeAspect="1" noChangeArrowheads="1" noTextEdit="1"/>
          </p:cNvSpPr>
          <p:nvPr>
            <p:ph type="sldImg"/>
          </p:nvPr>
        </p:nvSpPr>
        <p:spPr>
          <a:ln/>
        </p:spPr>
      </p:sp>
      <p:sp>
        <p:nvSpPr>
          <p:cNvPr id="35843" name="Rectangle 3">
            <a:extLst>
              <a:ext uri="{FF2B5EF4-FFF2-40B4-BE49-F238E27FC236}">
                <a16:creationId xmlns:a16="http://schemas.microsoft.com/office/drawing/2014/main" id="{CBF798A6-F2D0-4C9C-9F0A-90FA8E33F7BB}"/>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05B62A26-28DA-4E0B-8D85-A465C3B42D9E}"/>
              </a:ext>
            </a:extLst>
          </p:cNvPr>
          <p:cNvSpPr>
            <a:spLocks noGrp="1" noChangeArrowheads="1"/>
          </p:cNvSpPr>
          <p:nvPr>
            <p:ph type="sldNum" sz="quarter" idx="5"/>
          </p:nvPr>
        </p:nvSpPr>
        <p:spPr>
          <a:ln/>
        </p:spPr>
        <p:txBody>
          <a:bodyPr/>
          <a:lstStyle/>
          <a:p>
            <a:fld id="{4333FCBA-F814-4AFA-BCFD-2825E5FC0064}" type="slidenum">
              <a:rPr lang="de-DE" altLang="de-DE"/>
              <a:pPr/>
              <a:t>24</a:t>
            </a:fld>
            <a:endParaRPr lang="de-DE" altLang="de-DE"/>
          </a:p>
        </p:txBody>
      </p:sp>
      <p:sp>
        <p:nvSpPr>
          <p:cNvPr id="36866" name="Rectangle 2">
            <a:extLst>
              <a:ext uri="{FF2B5EF4-FFF2-40B4-BE49-F238E27FC236}">
                <a16:creationId xmlns:a16="http://schemas.microsoft.com/office/drawing/2014/main" id="{9F371445-15E6-4559-ADC7-5496005374B1}"/>
              </a:ext>
            </a:extLst>
          </p:cNvPr>
          <p:cNvSpPr>
            <a:spLocks noGrp="1" noRot="1" noChangeAspect="1" noChangeArrowheads="1" noTextEdit="1"/>
          </p:cNvSpPr>
          <p:nvPr>
            <p:ph type="sldImg"/>
          </p:nvPr>
        </p:nvSpPr>
        <p:spPr>
          <a:ln/>
        </p:spPr>
      </p:sp>
      <p:sp>
        <p:nvSpPr>
          <p:cNvPr id="36867" name="Rectangle 3">
            <a:extLst>
              <a:ext uri="{FF2B5EF4-FFF2-40B4-BE49-F238E27FC236}">
                <a16:creationId xmlns:a16="http://schemas.microsoft.com/office/drawing/2014/main" id="{1885BA8E-747E-41D5-8B10-AEB887F41006}"/>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0B09B215-1552-46C0-BEEE-631F30C9592B}"/>
              </a:ext>
            </a:extLst>
          </p:cNvPr>
          <p:cNvSpPr>
            <a:spLocks noGrp="1" noChangeArrowheads="1"/>
          </p:cNvSpPr>
          <p:nvPr>
            <p:ph type="sldNum" sz="quarter" idx="5"/>
          </p:nvPr>
        </p:nvSpPr>
        <p:spPr>
          <a:ln/>
        </p:spPr>
        <p:txBody>
          <a:bodyPr/>
          <a:lstStyle/>
          <a:p>
            <a:fld id="{FE77CDF0-DD45-4453-805B-9A7A003EA21A}" type="slidenum">
              <a:rPr lang="de-DE" altLang="de-DE"/>
              <a:pPr/>
              <a:t>25</a:t>
            </a:fld>
            <a:endParaRPr lang="de-DE" altLang="de-DE"/>
          </a:p>
        </p:txBody>
      </p:sp>
      <p:sp>
        <p:nvSpPr>
          <p:cNvPr id="111618" name="Rectangle 2">
            <a:extLst>
              <a:ext uri="{FF2B5EF4-FFF2-40B4-BE49-F238E27FC236}">
                <a16:creationId xmlns:a16="http://schemas.microsoft.com/office/drawing/2014/main" id="{0ACFAE74-B5C3-468D-80B2-EBA648A698FD}"/>
              </a:ext>
            </a:extLst>
          </p:cNvPr>
          <p:cNvSpPr>
            <a:spLocks noGrp="1" noRot="1" noChangeAspect="1" noChangeArrowheads="1" noTextEdit="1"/>
          </p:cNvSpPr>
          <p:nvPr>
            <p:ph type="sldImg"/>
          </p:nvPr>
        </p:nvSpPr>
        <p:spPr>
          <a:ln/>
        </p:spPr>
      </p:sp>
      <p:sp>
        <p:nvSpPr>
          <p:cNvPr id="111619" name="Rectangle 3">
            <a:extLst>
              <a:ext uri="{FF2B5EF4-FFF2-40B4-BE49-F238E27FC236}">
                <a16:creationId xmlns:a16="http://schemas.microsoft.com/office/drawing/2014/main" id="{11F1651E-8F37-452B-A8B8-E9AE7F585CA4}"/>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28184D2-437D-4D73-B5EB-F2EADC308BE5}"/>
              </a:ext>
            </a:extLst>
          </p:cNvPr>
          <p:cNvSpPr>
            <a:spLocks noGrp="1" noChangeArrowheads="1"/>
          </p:cNvSpPr>
          <p:nvPr>
            <p:ph type="sldNum" sz="quarter" idx="5"/>
          </p:nvPr>
        </p:nvSpPr>
        <p:spPr>
          <a:ln/>
        </p:spPr>
        <p:txBody>
          <a:bodyPr/>
          <a:lstStyle/>
          <a:p>
            <a:fld id="{242B504B-D295-4FDD-9227-31E6748156A3}" type="slidenum">
              <a:rPr lang="de-DE" altLang="de-DE"/>
              <a:pPr/>
              <a:t>26</a:t>
            </a:fld>
            <a:endParaRPr lang="de-DE" altLang="de-DE"/>
          </a:p>
        </p:txBody>
      </p:sp>
      <p:sp>
        <p:nvSpPr>
          <p:cNvPr id="114690" name="Rectangle 2">
            <a:extLst>
              <a:ext uri="{FF2B5EF4-FFF2-40B4-BE49-F238E27FC236}">
                <a16:creationId xmlns:a16="http://schemas.microsoft.com/office/drawing/2014/main" id="{3A5E0E70-1437-4A41-B4D4-87ED680B12CC}"/>
              </a:ext>
            </a:extLst>
          </p:cNvPr>
          <p:cNvSpPr>
            <a:spLocks noGrp="1" noRot="1" noChangeAspect="1" noChangeArrowheads="1" noTextEdit="1"/>
          </p:cNvSpPr>
          <p:nvPr>
            <p:ph type="sldImg"/>
          </p:nvPr>
        </p:nvSpPr>
        <p:spPr>
          <a:ln/>
        </p:spPr>
      </p:sp>
      <p:sp>
        <p:nvSpPr>
          <p:cNvPr id="114691" name="Rectangle 3">
            <a:extLst>
              <a:ext uri="{FF2B5EF4-FFF2-40B4-BE49-F238E27FC236}">
                <a16:creationId xmlns:a16="http://schemas.microsoft.com/office/drawing/2014/main" id="{2DBA49D9-2887-4F34-B09D-A6D8DCC3C073}"/>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52F8AC8-8827-4F19-8A48-F9A1E57746DF}"/>
              </a:ext>
            </a:extLst>
          </p:cNvPr>
          <p:cNvSpPr>
            <a:spLocks noGrp="1" noChangeArrowheads="1"/>
          </p:cNvSpPr>
          <p:nvPr>
            <p:ph type="sldNum" sz="quarter" idx="5"/>
          </p:nvPr>
        </p:nvSpPr>
        <p:spPr>
          <a:ln/>
        </p:spPr>
        <p:txBody>
          <a:bodyPr/>
          <a:lstStyle/>
          <a:p>
            <a:fld id="{E9AF23BF-AF93-4B20-AE4D-05EE0B288171}" type="slidenum">
              <a:rPr lang="de-DE" altLang="de-DE"/>
              <a:pPr/>
              <a:t>27</a:t>
            </a:fld>
            <a:endParaRPr lang="de-DE" altLang="de-DE"/>
          </a:p>
        </p:txBody>
      </p:sp>
      <p:sp>
        <p:nvSpPr>
          <p:cNvPr id="115714" name="Rectangle 2">
            <a:extLst>
              <a:ext uri="{FF2B5EF4-FFF2-40B4-BE49-F238E27FC236}">
                <a16:creationId xmlns:a16="http://schemas.microsoft.com/office/drawing/2014/main" id="{400F4ACE-A2DE-43C3-8594-C0823852ABF3}"/>
              </a:ext>
            </a:extLst>
          </p:cNvPr>
          <p:cNvSpPr>
            <a:spLocks noGrp="1" noRot="1" noChangeAspect="1" noChangeArrowheads="1" noTextEdit="1"/>
          </p:cNvSpPr>
          <p:nvPr>
            <p:ph type="sldImg"/>
          </p:nvPr>
        </p:nvSpPr>
        <p:spPr>
          <a:ln/>
        </p:spPr>
      </p:sp>
      <p:sp>
        <p:nvSpPr>
          <p:cNvPr id="115715" name="Rectangle 3">
            <a:extLst>
              <a:ext uri="{FF2B5EF4-FFF2-40B4-BE49-F238E27FC236}">
                <a16:creationId xmlns:a16="http://schemas.microsoft.com/office/drawing/2014/main" id="{118C10AC-2FAC-4113-8FA4-4E8ADEF860DB}"/>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5601C64-C89B-4D1B-8484-D780B54677ED}"/>
              </a:ext>
            </a:extLst>
          </p:cNvPr>
          <p:cNvSpPr>
            <a:spLocks noGrp="1" noChangeArrowheads="1"/>
          </p:cNvSpPr>
          <p:nvPr>
            <p:ph type="sldNum" sz="quarter" idx="5"/>
          </p:nvPr>
        </p:nvSpPr>
        <p:spPr>
          <a:ln/>
        </p:spPr>
        <p:txBody>
          <a:bodyPr/>
          <a:lstStyle/>
          <a:p>
            <a:fld id="{EE5BEC94-3FD4-4FB8-B44E-21080CB10293}" type="slidenum">
              <a:rPr lang="de-DE" altLang="de-DE"/>
              <a:pPr/>
              <a:t>28</a:t>
            </a:fld>
            <a:endParaRPr lang="de-DE" altLang="de-DE"/>
          </a:p>
        </p:txBody>
      </p:sp>
      <p:sp>
        <p:nvSpPr>
          <p:cNvPr id="132098" name="Rectangle 2">
            <a:extLst>
              <a:ext uri="{FF2B5EF4-FFF2-40B4-BE49-F238E27FC236}">
                <a16:creationId xmlns:a16="http://schemas.microsoft.com/office/drawing/2014/main" id="{FBDD0533-75DE-48AE-AB46-46DA50680267}"/>
              </a:ext>
            </a:extLst>
          </p:cNvPr>
          <p:cNvSpPr>
            <a:spLocks noGrp="1" noRot="1" noChangeAspect="1" noChangeArrowheads="1" noTextEdit="1"/>
          </p:cNvSpPr>
          <p:nvPr>
            <p:ph type="sldImg"/>
          </p:nvPr>
        </p:nvSpPr>
        <p:spPr>
          <a:ln/>
        </p:spPr>
      </p:sp>
      <p:sp>
        <p:nvSpPr>
          <p:cNvPr id="132099" name="Rectangle 3">
            <a:extLst>
              <a:ext uri="{FF2B5EF4-FFF2-40B4-BE49-F238E27FC236}">
                <a16:creationId xmlns:a16="http://schemas.microsoft.com/office/drawing/2014/main" id="{181B3E62-B130-4452-BFF8-5DBE223CE7EB}"/>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9EC13EDF-22F1-4E86-B1E2-58277F846CEF}"/>
              </a:ext>
            </a:extLst>
          </p:cNvPr>
          <p:cNvSpPr>
            <a:spLocks noGrp="1" noChangeArrowheads="1"/>
          </p:cNvSpPr>
          <p:nvPr>
            <p:ph type="sldNum" sz="quarter" idx="5"/>
          </p:nvPr>
        </p:nvSpPr>
        <p:spPr>
          <a:ln/>
        </p:spPr>
        <p:txBody>
          <a:bodyPr/>
          <a:lstStyle/>
          <a:p>
            <a:fld id="{D9893A67-7504-4594-9CF4-0EFE5145C4D6}" type="slidenum">
              <a:rPr lang="de-DE" altLang="de-DE"/>
              <a:pPr/>
              <a:t>29</a:t>
            </a:fld>
            <a:endParaRPr lang="de-DE" altLang="de-DE"/>
          </a:p>
        </p:txBody>
      </p:sp>
      <p:sp>
        <p:nvSpPr>
          <p:cNvPr id="117762" name="Rectangle 2">
            <a:extLst>
              <a:ext uri="{FF2B5EF4-FFF2-40B4-BE49-F238E27FC236}">
                <a16:creationId xmlns:a16="http://schemas.microsoft.com/office/drawing/2014/main" id="{60482573-0256-4086-AE8C-4C4D98742357}"/>
              </a:ext>
            </a:extLst>
          </p:cNvPr>
          <p:cNvSpPr>
            <a:spLocks noGrp="1" noRot="1" noChangeAspect="1" noChangeArrowheads="1" noTextEdit="1"/>
          </p:cNvSpPr>
          <p:nvPr>
            <p:ph type="sldImg"/>
          </p:nvPr>
        </p:nvSpPr>
        <p:spPr>
          <a:ln/>
        </p:spPr>
      </p:sp>
      <p:sp>
        <p:nvSpPr>
          <p:cNvPr id="117763" name="Rectangle 3">
            <a:extLst>
              <a:ext uri="{FF2B5EF4-FFF2-40B4-BE49-F238E27FC236}">
                <a16:creationId xmlns:a16="http://schemas.microsoft.com/office/drawing/2014/main" id="{9546E430-3303-41EC-8D95-68EF130C3094}"/>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66187D3-425A-49F0-90BA-CAAD2A53A1DC}"/>
              </a:ext>
            </a:extLst>
          </p:cNvPr>
          <p:cNvSpPr>
            <a:spLocks noGrp="1" noChangeArrowheads="1"/>
          </p:cNvSpPr>
          <p:nvPr>
            <p:ph type="sldNum" sz="quarter" idx="5"/>
          </p:nvPr>
        </p:nvSpPr>
        <p:spPr>
          <a:ln/>
        </p:spPr>
        <p:txBody>
          <a:bodyPr/>
          <a:lstStyle/>
          <a:p>
            <a:fld id="{9A7F9EC9-2554-46E7-AB9A-9B399986274E}" type="slidenum">
              <a:rPr lang="de-DE" altLang="de-DE"/>
              <a:pPr/>
              <a:t>3</a:t>
            </a:fld>
            <a:endParaRPr lang="de-DE" altLang="de-DE"/>
          </a:p>
        </p:txBody>
      </p:sp>
      <p:sp>
        <p:nvSpPr>
          <p:cNvPr id="83970" name="Rectangle 2">
            <a:extLst>
              <a:ext uri="{FF2B5EF4-FFF2-40B4-BE49-F238E27FC236}">
                <a16:creationId xmlns:a16="http://schemas.microsoft.com/office/drawing/2014/main" id="{D530305E-154E-4201-B52A-DD8D11F98E7F}"/>
              </a:ext>
            </a:extLst>
          </p:cNvPr>
          <p:cNvSpPr>
            <a:spLocks noGrp="1" noRot="1" noChangeAspect="1" noChangeArrowheads="1" noTextEdit="1"/>
          </p:cNvSpPr>
          <p:nvPr>
            <p:ph type="sldImg"/>
          </p:nvPr>
        </p:nvSpPr>
        <p:spPr>
          <a:ln/>
        </p:spPr>
      </p:sp>
      <p:sp>
        <p:nvSpPr>
          <p:cNvPr id="83971" name="Rectangle 3">
            <a:extLst>
              <a:ext uri="{FF2B5EF4-FFF2-40B4-BE49-F238E27FC236}">
                <a16:creationId xmlns:a16="http://schemas.microsoft.com/office/drawing/2014/main" id="{C500DEBF-0124-438C-80C1-66B37BF910B2}"/>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8D98240-7ED8-4948-BCDF-54CC35AD6287}"/>
              </a:ext>
            </a:extLst>
          </p:cNvPr>
          <p:cNvSpPr>
            <a:spLocks noGrp="1" noChangeArrowheads="1"/>
          </p:cNvSpPr>
          <p:nvPr>
            <p:ph type="sldNum" sz="quarter" idx="5"/>
          </p:nvPr>
        </p:nvSpPr>
        <p:spPr>
          <a:ln/>
        </p:spPr>
        <p:txBody>
          <a:bodyPr/>
          <a:lstStyle/>
          <a:p>
            <a:fld id="{1558036E-633B-433E-B5B3-1D4DBBD61648}" type="slidenum">
              <a:rPr lang="de-DE" altLang="de-DE"/>
              <a:pPr/>
              <a:t>30</a:t>
            </a:fld>
            <a:endParaRPr lang="de-DE" altLang="de-DE"/>
          </a:p>
        </p:txBody>
      </p:sp>
      <p:sp>
        <p:nvSpPr>
          <p:cNvPr id="40962" name="Rectangle 2">
            <a:extLst>
              <a:ext uri="{FF2B5EF4-FFF2-40B4-BE49-F238E27FC236}">
                <a16:creationId xmlns:a16="http://schemas.microsoft.com/office/drawing/2014/main" id="{9D97B858-94D2-4D64-85F1-B496ABCD61DB}"/>
              </a:ext>
            </a:extLst>
          </p:cNvPr>
          <p:cNvSpPr>
            <a:spLocks noGrp="1" noRot="1" noChangeAspect="1" noChangeArrowheads="1" noTextEdit="1"/>
          </p:cNvSpPr>
          <p:nvPr>
            <p:ph type="sldImg"/>
          </p:nvPr>
        </p:nvSpPr>
        <p:spPr>
          <a:ln/>
        </p:spPr>
      </p:sp>
      <p:sp>
        <p:nvSpPr>
          <p:cNvPr id="40963" name="Rectangle 3">
            <a:extLst>
              <a:ext uri="{FF2B5EF4-FFF2-40B4-BE49-F238E27FC236}">
                <a16:creationId xmlns:a16="http://schemas.microsoft.com/office/drawing/2014/main" id="{B529A7A3-5586-46C0-BCCA-998264950692}"/>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A1296EC-7263-46DA-ADE6-083D39928CC7}"/>
              </a:ext>
            </a:extLst>
          </p:cNvPr>
          <p:cNvSpPr>
            <a:spLocks noGrp="1" noChangeArrowheads="1"/>
          </p:cNvSpPr>
          <p:nvPr>
            <p:ph type="sldNum" sz="quarter" idx="5"/>
          </p:nvPr>
        </p:nvSpPr>
        <p:spPr>
          <a:ln/>
        </p:spPr>
        <p:txBody>
          <a:bodyPr/>
          <a:lstStyle/>
          <a:p>
            <a:fld id="{B1736425-8E74-4AA0-AA21-A87520EB46A2}" type="slidenum">
              <a:rPr lang="de-DE" altLang="de-DE"/>
              <a:pPr/>
              <a:t>31</a:t>
            </a:fld>
            <a:endParaRPr lang="de-DE" altLang="de-DE"/>
          </a:p>
        </p:txBody>
      </p:sp>
      <p:sp>
        <p:nvSpPr>
          <p:cNvPr id="46082" name="Rectangle 2">
            <a:extLst>
              <a:ext uri="{FF2B5EF4-FFF2-40B4-BE49-F238E27FC236}">
                <a16:creationId xmlns:a16="http://schemas.microsoft.com/office/drawing/2014/main" id="{7A1DDDA0-E4D5-4580-91E1-33E76EA28623}"/>
              </a:ext>
            </a:extLst>
          </p:cNvPr>
          <p:cNvSpPr>
            <a:spLocks noGrp="1" noRot="1" noChangeAspect="1" noChangeArrowheads="1" noTextEdit="1"/>
          </p:cNvSpPr>
          <p:nvPr>
            <p:ph type="sldImg"/>
          </p:nvPr>
        </p:nvSpPr>
        <p:spPr>
          <a:ln/>
        </p:spPr>
      </p:sp>
      <p:sp>
        <p:nvSpPr>
          <p:cNvPr id="46083" name="Rectangle 3">
            <a:extLst>
              <a:ext uri="{FF2B5EF4-FFF2-40B4-BE49-F238E27FC236}">
                <a16:creationId xmlns:a16="http://schemas.microsoft.com/office/drawing/2014/main" id="{338365F2-56CE-49BD-8C7A-ED77A9525A91}"/>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20E1EC21-4237-476E-AB1B-AB3DB4ADE6D9}"/>
              </a:ext>
            </a:extLst>
          </p:cNvPr>
          <p:cNvSpPr>
            <a:spLocks noGrp="1" noChangeArrowheads="1"/>
          </p:cNvSpPr>
          <p:nvPr>
            <p:ph type="sldNum" sz="quarter" idx="5"/>
          </p:nvPr>
        </p:nvSpPr>
        <p:spPr>
          <a:ln/>
        </p:spPr>
        <p:txBody>
          <a:bodyPr/>
          <a:lstStyle/>
          <a:p>
            <a:fld id="{49BB0E8A-63C6-42CB-94F2-EB93295CAC89}" type="slidenum">
              <a:rPr lang="de-DE" altLang="de-DE"/>
              <a:pPr/>
              <a:t>32</a:t>
            </a:fld>
            <a:endParaRPr lang="de-DE" altLang="de-DE"/>
          </a:p>
        </p:txBody>
      </p:sp>
      <p:sp>
        <p:nvSpPr>
          <p:cNvPr id="121858" name="Rectangle 2">
            <a:extLst>
              <a:ext uri="{FF2B5EF4-FFF2-40B4-BE49-F238E27FC236}">
                <a16:creationId xmlns:a16="http://schemas.microsoft.com/office/drawing/2014/main" id="{3A35B55D-55E6-4EDA-AC5B-3070DD304362}"/>
              </a:ext>
            </a:extLst>
          </p:cNvPr>
          <p:cNvSpPr>
            <a:spLocks noGrp="1" noRot="1" noChangeAspect="1" noChangeArrowheads="1" noTextEdit="1"/>
          </p:cNvSpPr>
          <p:nvPr>
            <p:ph type="sldImg"/>
          </p:nvPr>
        </p:nvSpPr>
        <p:spPr>
          <a:ln/>
        </p:spPr>
      </p:sp>
      <p:sp>
        <p:nvSpPr>
          <p:cNvPr id="121859" name="Rectangle 3">
            <a:extLst>
              <a:ext uri="{FF2B5EF4-FFF2-40B4-BE49-F238E27FC236}">
                <a16:creationId xmlns:a16="http://schemas.microsoft.com/office/drawing/2014/main" id="{DCCC2BC3-F68B-4955-9E0B-236D06CB531F}"/>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61DF09D-469A-4D5B-9670-B35728C9034C}"/>
              </a:ext>
            </a:extLst>
          </p:cNvPr>
          <p:cNvSpPr>
            <a:spLocks noGrp="1" noChangeArrowheads="1"/>
          </p:cNvSpPr>
          <p:nvPr>
            <p:ph type="sldNum" sz="quarter" idx="5"/>
          </p:nvPr>
        </p:nvSpPr>
        <p:spPr>
          <a:ln/>
        </p:spPr>
        <p:txBody>
          <a:bodyPr/>
          <a:lstStyle/>
          <a:p>
            <a:fld id="{E1822AC8-F9DA-4967-87F7-AC4E5408B617}" type="slidenum">
              <a:rPr lang="de-DE" altLang="de-DE"/>
              <a:pPr/>
              <a:t>33</a:t>
            </a:fld>
            <a:endParaRPr lang="de-DE" altLang="de-DE"/>
          </a:p>
        </p:txBody>
      </p:sp>
      <p:sp>
        <p:nvSpPr>
          <p:cNvPr id="122882" name="Rectangle 2">
            <a:extLst>
              <a:ext uri="{FF2B5EF4-FFF2-40B4-BE49-F238E27FC236}">
                <a16:creationId xmlns:a16="http://schemas.microsoft.com/office/drawing/2014/main" id="{3BA7E14E-DAA0-4D7C-B0B2-EA2C9263BC46}"/>
              </a:ext>
            </a:extLst>
          </p:cNvPr>
          <p:cNvSpPr>
            <a:spLocks noGrp="1" noRot="1" noChangeAspect="1" noChangeArrowheads="1" noTextEdit="1"/>
          </p:cNvSpPr>
          <p:nvPr>
            <p:ph type="sldImg"/>
          </p:nvPr>
        </p:nvSpPr>
        <p:spPr>
          <a:ln/>
        </p:spPr>
      </p:sp>
      <p:sp>
        <p:nvSpPr>
          <p:cNvPr id="122883" name="Rectangle 3">
            <a:extLst>
              <a:ext uri="{FF2B5EF4-FFF2-40B4-BE49-F238E27FC236}">
                <a16:creationId xmlns:a16="http://schemas.microsoft.com/office/drawing/2014/main" id="{B45A330A-8B03-48AD-8E46-AEC04751AD7F}"/>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D7CBF00-562B-494B-BC8E-4111C631995C}"/>
              </a:ext>
            </a:extLst>
          </p:cNvPr>
          <p:cNvSpPr>
            <a:spLocks noGrp="1" noChangeArrowheads="1"/>
          </p:cNvSpPr>
          <p:nvPr>
            <p:ph type="sldNum" sz="quarter" idx="5"/>
          </p:nvPr>
        </p:nvSpPr>
        <p:spPr>
          <a:ln/>
        </p:spPr>
        <p:txBody>
          <a:bodyPr/>
          <a:lstStyle/>
          <a:p>
            <a:fld id="{4CAA2DA2-22FC-4315-B958-920E17664681}" type="slidenum">
              <a:rPr lang="de-DE" altLang="de-DE"/>
              <a:pPr/>
              <a:t>34</a:t>
            </a:fld>
            <a:endParaRPr lang="de-DE" altLang="de-DE"/>
          </a:p>
        </p:txBody>
      </p:sp>
      <p:sp>
        <p:nvSpPr>
          <p:cNvPr id="123906" name="Rectangle 2">
            <a:extLst>
              <a:ext uri="{FF2B5EF4-FFF2-40B4-BE49-F238E27FC236}">
                <a16:creationId xmlns:a16="http://schemas.microsoft.com/office/drawing/2014/main" id="{599EDB3F-1DD3-4290-BF3A-0D3D63A5E0AB}"/>
              </a:ext>
            </a:extLst>
          </p:cNvPr>
          <p:cNvSpPr>
            <a:spLocks noGrp="1" noRot="1" noChangeAspect="1" noChangeArrowheads="1" noTextEdit="1"/>
          </p:cNvSpPr>
          <p:nvPr>
            <p:ph type="sldImg"/>
          </p:nvPr>
        </p:nvSpPr>
        <p:spPr>
          <a:ln/>
        </p:spPr>
      </p:sp>
      <p:sp>
        <p:nvSpPr>
          <p:cNvPr id="123907" name="Rectangle 3">
            <a:extLst>
              <a:ext uri="{FF2B5EF4-FFF2-40B4-BE49-F238E27FC236}">
                <a16:creationId xmlns:a16="http://schemas.microsoft.com/office/drawing/2014/main" id="{5064D6EB-F189-4D1D-8F7E-32EF5A8ED91F}"/>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6AFC9A1A-5380-4942-91D8-DA2FD3C98DE7}"/>
              </a:ext>
            </a:extLst>
          </p:cNvPr>
          <p:cNvSpPr>
            <a:spLocks noGrp="1" noChangeArrowheads="1"/>
          </p:cNvSpPr>
          <p:nvPr>
            <p:ph type="sldNum" sz="quarter" idx="5"/>
          </p:nvPr>
        </p:nvSpPr>
        <p:spPr>
          <a:ln/>
        </p:spPr>
        <p:txBody>
          <a:bodyPr/>
          <a:lstStyle/>
          <a:p>
            <a:fld id="{47C63FD7-D62E-4D0E-BB87-CFE59851B52C}" type="slidenum">
              <a:rPr lang="de-DE" altLang="de-DE"/>
              <a:pPr/>
              <a:t>35</a:t>
            </a:fld>
            <a:endParaRPr lang="de-DE" altLang="de-DE"/>
          </a:p>
        </p:txBody>
      </p:sp>
      <p:sp>
        <p:nvSpPr>
          <p:cNvPr id="135170" name="Rectangle 2">
            <a:extLst>
              <a:ext uri="{FF2B5EF4-FFF2-40B4-BE49-F238E27FC236}">
                <a16:creationId xmlns:a16="http://schemas.microsoft.com/office/drawing/2014/main" id="{5F586270-3ADC-47AB-A7E0-E0766F4C7FF8}"/>
              </a:ext>
            </a:extLst>
          </p:cNvPr>
          <p:cNvSpPr>
            <a:spLocks noGrp="1" noRot="1" noChangeAspect="1" noChangeArrowheads="1" noTextEdit="1"/>
          </p:cNvSpPr>
          <p:nvPr>
            <p:ph type="sldImg"/>
          </p:nvPr>
        </p:nvSpPr>
        <p:spPr>
          <a:ln/>
        </p:spPr>
      </p:sp>
      <p:sp>
        <p:nvSpPr>
          <p:cNvPr id="135171" name="Rectangle 3">
            <a:extLst>
              <a:ext uri="{FF2B5EF4-FFF2-40B4-BE49-F238E27FC236}">
                <a16:creationId xmlns:a16="http://schemas.microsoft.com/office/drawing/2014/main" id="{940329E1-C225-469B-9BA1-8F12ECF8241B}"/>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4DC8741-6883-4187-95ED-32B0085C2409}"/>
              </a:ext>
            </a:extLst>
          </p:cNvPr>
          <p:cNvSpPr>
            <a:spLocks noGrp="1" noChangeArrowheads="1"/>
          </p:cNvSpPr>
          <p:nvPr>
            <p:ph type="sldNum" sz="quarter" idx="5"/>
          </p:nvPr>
        </p:nvSpPr>
        <p:spPr>
          <a:ln/>
        </p:spPr>
        <p:txBody>
          <a:bodyPr/>
          <a:lstStyle/>
          <a:p>
            <a:fld id="{49F0DC92-5CC7-4FF5-94FF-BDC04E0C610E}" type="slidenum">
              <a:rPr lang="de-DE" altLang="de-DE"/>
              <a:pPr/>
              <a:t>36</a:t>
            </a:fld>
            <a:endParaRPr lang="de-DE" altLang="de-DE"/>
          </a:p>
        </p:txBody>
      </p:sp>
      <p:sp>
        <p:nvSpPr>
          <p:cNvPr id="136194" name="Rectangle 2">
            <a:extLst>
              <a:ext uri="{FF2B5EF4-FFF2-40B4-BE49-F238E27FC236}">
                <a16:creationId xmlns:a16="http://schemas.microsoft.com/office/drawing/2014/main" id="{0D3B0986-1EDE-4704-8EA6-FBF79DF5B8F9}"/>
              </a:ext>
            </a:extLst>
          </p:cNvPr>
          <p:cNvSpPr>
            <a:spLocks noGrp="1" noRot="1" noChangeAspect="1" noChangeArrowheads="1" noTextEdit="1"/>
          </p:cNvSpPr>
          <p:nvPr>
            <p:ph type="sldImg"/>
          </p:nvPr>
        </p:nvSpPr>
        <p:spPr>
          <a:ln/>
        </p:spPr>
      </p:sp>
      <p:sp>
        <p:nvSpPr>
          <p:cNvPr id="136195" name="Rectangle 3">
            <a:extLst>
              <a:ext uri="{FF2B5EF4-FFF2-40B4-BE49-F238E27FC236}">
                <a16:creationId xmlns:a16="http://schemas.microsoft.com/office/drawing/2014/main" id="{4A35D93E-3A71-43AC-B4F8-97475B0891FC}"/>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CA246337-61E4-4CB0-A46F-3D3AD745E566}"/>
              </a:ext>
            </a:extLst>
          </p:cNvPr>
          <p:cNvSpPr>
            <a:spLocks noGrp="1" noChangeArrowheads="1"/>
          </p:cNvSpPr>
          <p:nvPr>
            <p:ph type="sldNum" sz="quarter" idx="5"/>
          </p:nvPr>
        </p:nvSpPr>
        <p:spPr>
          <a:ln/>
        </p:spPr>
        <p:txBody>
          <a:bodyPr/>
          <a:lstStyle/>
          <a:p>
            <a:fld id="{0F43018E-D6DE-4907-AC78-0B63F0BBC1A0}" type="slidenum">
              <a:rPr lang="de-DE" altLang="de-DE"/>
              <a:pPr/>
              <a:t>37</a:t>
            </a:fld>
            <a:endParaRPr lang="de-DE" altLang="de-DE"/>
          </a:p>
        </p:txBody>
      </p:sp>
      <p:sp>
        <p:nvSpPr>
          <p:cNvPr id="48130" name="Rectangle 2">
            <a:extLst>
              <a:ext uri="{FF2B5EF4-FFF2-40B4-BE49-F238E27FC236}">
                <a16:creationId xmlns:a16="http://schemas.microsoft.com/office/drawing/2014/main" id="{5A09D51F-F854-4D56-916A-2C6799E5228A}"/>
              </a:ext>
            </a:extLst>
          </p:cNvPr>
          <p:cNvSpPr>
            <a:spLocks noGrp="1" noRot="1" noChangeAspect="1" noChangeArrowheads="1" noTextEdit="1"/>
          </p:cNvSpPr>
          <p:nvPr>
            <p:ph type="sldImg"/>
          </p:nvPr>
        </p:nvSpPr>
        <p:spPr>
          <a:ln/>
        </p:spPr>
      </p:sp>
      <p:sp>
        <p:nvSpPr>
          <p:cNvPr id="48131" name="Rectangle 3">
            <a:extLst>
              <a:ext uri="{FF2B5EF4-FFF2-40B4-BE49-F238E27FC236}">
                <a16:creationId xmlns:a16="http://schemas.microsoft.com/office/drawing/2014/main" id="{AA0FBAAC-22CB-45F9-9426-5CB3AF026296}"/>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6C85363-9FE1-40CA-B415-8FA4EA177E3C}"/>
              </a:ext>
            </a:extLst>
          </p:cNvPr>
          <p:cNvSpPr>
            <a:spLocks noGrp="1" noChangeArrowheads="1"/>
          </p:cNvSpPr>
          <p:nvPr>
            <p:ph type="sldNum" sz="quarter" idx="5"/>
          </p:nvPr>
        </p:nvSpPr>
        <p:spPr>
          <a:ln/>
        </p:spPr>
        <p:txBody>
          <a:bodyPr/>
          <a:lstStyle/>
          <a:p>
            <a:fld id="{28C58981-6357-4D30-B791-B8D5D16CFEB5}" type="slidenum">
              <a:rPr lang="de-DE" altLang="de-DE"/>
              <a:pPr/>
              <a:t>38</a:t>
            </a:fld>
            <a:endParaRPr lang="de-DE" altLang="de-DE"/>
          </a:p>
        </p:txBody>
      </p:sp>
      <p:sp>
        <p:nvSpPr>
          <p:cNvPr id="49154" name="Rectangle 2">
            <a:extLst>
              <a:ext uri="{FF2B5EF4-FFF2-40B4-BE49-F238E27FC236}">
                <a16:creationId xmlns:a16="http://schemas.microsoft.com/office/drawing/2014/main" id="{7657C66A-B3F7-406F-A8A4-FB6C495606BF}"/>
              </a:ext>
            </a:extLst>
          </p:cNvPr>
          <p:cNvSpPr>
            <a:spLocks noGrp="1" noRot="1" noChangeAspect="1" noChangeArrowheads="1" noTextEdit="1"/>
          </p:cNvSpPr>
          <p:nvPr>
            <p:ph type="sldImg"/>
          </p:nvPr>
        </p:nvSpPr>
        <p:spPr>
          <a:ln/>
        </p:spPr>
      </p:sp>
      <p:sp>
        <p:nvSpPr>
          <p:cNvPr id="49155" name="Rectangle 3">
            <a:extLst>
              <a:ext uri="{FF2B5EF4-FFF2-40B4-BE49-F238E27FC236}">
                <a16:creationId xmlns:a16="http://schemas.microsoft.com/office/drawing/2014/main" id="{544CF7AE-1EDA-49F0-A121-DF567BD3A30F}"/>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DDB21D4-B0DA-4F6C-B75C-BB24C182859E}"/>
              </a:ext>
            </a:extLst>
          </p:cNvPr>
          <p:cNvSpPr>
            <a:spLocks noGrp="1" noChangeArrowheads="1"/>
          </p:cNvSpPr>
          <p:nvPr>
            <p:ph type="sldNum" sz="quarter" idx="5"/>
          </p:nvPr>
        </p:nvSpPr>
        <p:spPr>
          <a:ln/>
        </p:spPr>
        <p:txBody>
          <a:bodyPr/>
          <a:lstStyle/>
          <a:p>
            <a:fld id="{9157DE30-8ED3-49A8-A2DB-88F0EBCCFAD9}" type="slidenum">
              <a:rPr lang="de-DE" altLang="de-DE"/>
              <a:pPr/>
              <a:t>39</a:t>
            </a:fld>
            <a:endParaRPr lang="de-DE" altLang="de-DE"/>
          </a:p>
        </p:txBody>
      </p:sp>
      <p:sp>
        <p:nvSpPr>
          <p:cNvPr id="50178" name="Rectangle 2">
            <a:extLst>
              <a:ext uri="{FF2B5EF4-FFF2-40B4-BE49-F238E27FC236}">
                <a16:creationId xmlns:a16="http://schemas.microsoft.com/office/drawing/2014/main" id="{37A45F76-4CDA-4C53-BF97-311DE0474E57}"/>
              </a:ext>
            </a:extLst>
          </p:cNvPr>
          <p:cNvSpPr>
            <a:spLocks noGrp="1" noRot="1" noChangeAspect="1" noChangeArrowheads="1" noTextEdit="1"/>
          </p:cNvSpPr>
          <p:nvPr>
            <p:ph type="sldImg"/>
          </p:nvPr>
        </p:nvSpPr>
        <p:spPr>
          <a:ln/>
        </p:spPr>
      </p:sp>
      <p:sp>
        <p:nvSpPr>
          <p:cNvPr id="50179" name="Rectangle 3">
            <a:extLst>
              <a:ext uri="{FF2B5EF4-FFF2-40B4-BE49-F238E27FC236}">
                <a16:creationId xmlns:a16="http://schemas.microsoft.com/office/drawing/2014/main" id="{145AA78D-F2C9-4D67-8A2A-2BFCED392435}"/>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8AE2A47-B0EF-47C2-95E7-92976DF3D82C}"/>
              </a:ext>
            </a:extLst>
          </p:cNvPr>
          <p:cNvSpPr>
            <a:spLocks noGrp="1" noChangeArrowheads="1"/>
          </p:cNvSpPr>
          <p:nvPr>
            <p:ph type="sldNum" sz="quarter" idx="5"/>
          </p:nvPr>
        </p:nvSpPr>
        <p:spPr>
          <a:ln/>
        </p:spPr>
        <p:txBody>
          <a:bodyPr/>
          <a:lstStyle/>
          <a:p>
            <a:fld id="{B3D8D335-153B-4D37-8F5C-4AA2249AC52D}" type="slidenum">
              <a:rPr lang="de-DE" altLang="de-DE"/>
              <a:pPr/>
              <a:t>4</a:t>
            </a:fld>
            <a:endParaRPr lang="de-DE" altLang="de-DE"/>
          </a:p>
        </p:txBody>
      </p:sp>
      <p:sp>
        <p:nvSpPr>
          <p:cNvPr id="84994" name="Rectangle 2">
            <a:extLst>
              <a:ext uri="{FF2B5EF4-FFF2-40B4-BE49-F238E27FC236}">
                <a16:creationId xmlns:a16="http://schemas.microsoft.com/office/drawing/2014/main" id="{9849C64D-F6B6-4B82-9AA4-25BA0C29570A}"/>
              </a:ext>
            </a:extLst>
          </p:cNvPr>
          <p:cNvSpPr>
            <a:spLocks noGrp="1" noRot="1" noChangeAspect="1" noChangeArrowheads="1" noTextEdit="1"/>
          </p:cNvSpPr>
          <p:nvPr>
            <p:ph type="sldImg"/>
          </p:nvPr>
        </p:nvSpPr>
        <p:spPr>
          <a:ln/>
        </p:spPr>
      </p:sp>
      <p:sp>
        <p:nvSpPr>
          <p:cNvPr id="84995" name="Rectangle 3">
            <a:extLst>
              <a:ext uri="{FF2B5EF4-FFF2-40B4-BE49-F238E27FC236}">
                <a16:creationId xmlns:a16="http://schemas.microsoft.com/office/drawing/2014/main" id="{9A83EEFC-C7B2-4A45-8F1E-D16C91D7703D}"/>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5346308-9AD6-49A9-9390-29CEF5C1F2CB}"/>
              </a:ext>
            </a:extLst>
          </p:cNvPr>
          <p:cNvSpPr>
            <a:spLocks noGrp="1" noChangeArrowheads="1"/>
          </p:cNvSpPr>
          <p:nvPr>
            <p:ph type="sldNum" sz="quarter" idx="5"/>
          </p:nvPr>
        </p:nvSpPr>
        <p:spPr>
          <a:ln/>
        </p:spPr>
        <p:txBody>
          <a:bodyPr/>
          <a:lstStyle/>
          <a:p>
            <a:fld id="{9A308A42-B900-4C5F-9009-302F93234BC0}" type="slidenum">
              <a:rPr lang="de-DE" altLang="de-DE"/>
              <a:pPr/>
              <a:t>40</a:t>
            </a:fld>
            <a:endParaRPr lang="de-DE" altLang="de-DE"/>
          </a:p>
        </p:txBody>
      </p:sp>
      <p:sp>
        <p:nvSpPr>
          <p:cNvPr id="51202" name="Rectangle 2">
            <a:extLst>
              <a:ext uri="{FF2B5EF4-FFF2-40B4-BE49-F238E27FC236}">
                <a16:creationId xmlns:a16="http://schemas.microsoft.com/office/drawing/2014/main" id="{59AF061F-A08D-468E-B87C-DBC3822E4365}"/>
              </a:ext>
            </a:extLst>
          </p:cNvPr>
          <p:cNvSpPr>
            <a:spLocks noGrp="1" noRot="1" noChangeAspect="1" noChangeArrowheads="1" noTextEdit="1"/>
          </p:cNvSpPr>
          <p:nvPr>
            <p:ph type="sldImg"/>
          </p:nvPr>
        </p:nvSpPr>
        <p:spPr>
          <a:ln/>
        </p:spPr>
      </p:sp>
      <p:sp>
        <p:nvSpPr>
          <p:cNvPr id="51203" name="Rectangle 3">
            <a:extLst>
              <a:ext uri="{FF2B5EF4-FFF2-40B4-BE49-F238E27FC236}">
                <a16:creationId xmlns:a16="http://schemas.microsoft.com/office/drawing/2014/main" id="{47F09246-E801-4A96-833F-FF9716ECD304}"/>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CFEC4CDB-0DF1-43DD-93CC-CAB1582AA7DA}"/>
              </a:ext>
            </a:extLst>
          </p:cNvPr>
          <p:cNvSpPr>
            <a:spLocks noGrp="1" noChangeArrowheads="1"/>
          </p:cNvSpPr>
          <p:nvPr>
            <p:ph type="sldNum" sz="quarter" idx="5"/>
          </p:nvPr>
        </p:nvSpPr>
        <p:spPr>
          <a:ln/>
        </p:spPr>
        <p:txBody>
          <a:bodyPr/>
          <a:lstStyle/>
          <a:p>
            <a:fld id="{823FA609-84AC-469D-88C7-4984F68C5C28}" type="slidenum">
              <a:rPr lang="de-DE" altLang="de-DE"/>
              <a:pPr/>
              <a:t>41</a:t>
            </a:fld>
            <a:endParaRPr lang="de-DE" altLang="de-DE"/>
          </a:p>
        </p:txBody>
      </p:sp>
      <p:sp>
        <p:nvSpPr>
          <p:cNvPr id="52226" name="Rectangle 2">
            <a:extLst>
              <a:ext uri="{FF2B5EF4-FFF2-40B4-BE49-F238E27FC236}">
                <a16:creationId xmlns:a16="http://schemas.microsoft.com/office/drawing/2014/main" id="{C19DED1B-D2CE-42C2-98B0-46007FFBB6AC}"/>
              </a:ext>
            </a:extLst>
          </p:cNvPr>
          <p:cNvSpPr>
            <a:spLocks noGrp="1" noRot="1" noChangeAspect="1" noChangeArrowheads="1" noTextEdit="1"/>
          </p:cNvSpPr>
          <p:nvPr>
            <p:ph type="sldImg"/>
          </p:nvPr>
        </p:nvSpPr>
        <p:spPr>
          <a:ln/>
        </p:spPr>
      </p:sp>
      <p:sp>
        <p:nvSpPr>
          <p:cNvPr id="52227" name="Rectangle 3">
            <a:extLst>
              <a:ext uri="{FF2B5EF4-FFF2-40B4-BE49-F238E27FC236}">
                <a16:creationId xmlns:a16="http://schemas.microsoft.com/office/drawing/2014/main" id="{BAE7B829-9DB7-4EAB-9A9B-7A5D748445BF}"/>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0937185E-E6E3-41F3-932D-17F668231379}"/>
              </a:ext>
            </a:extLst>
          </p:cNvPr>
          <p:cNvSpPr>
            <a:spLocks noGrp="1" noChangeArrowheads="1"/>
          </p:cNvSpPr>
          <p:nvPr>
            <p:ph type="sldNum" sz="quarter" idx="5"/>
          </p:nvPr>
        </p:nvSpPr>
        <p:spPr>
          <a:ln/>
        </p:spPr>
        <p:txBody>
          <a:bodyPr/>
          <a:lstStyle/>
          <a:p>
            <a:fld id="{234803F5-354B-49CE-9E39-3B981FFD8F77}" type="slidenum">
              <a:rPr lang="de-DE" altLang="de-DE"/>
              <a:pPr/>
              <a:t>42</a:t>
            </a:fld>
            <a:endParaRPr lang="de-DE" altLang="de-DE"/>
          </a:p>
        </p:txBody>
      </p:sp>
      <p:sp>
        <p:nvSpPr>
          <p:cNvPr id="53250" name="Rectangle 2">
            <a:extLst>
              <a:ext uri="{FF2B5EF4-FFF2-40B4-BE49-F238E27FC236}">
                <a16:creationId xmlns:a16="http://schemas.microsoft.com/office/drawing/2014/main" id="{75819BC2-1180-402C-841F-A83F3F91121C}"/>
              </a:ext>
            </a:extLst>
          </p:cNvPr>
          <p:cNvSpPr>
            <a:spLocks noGrp="1" noRot="1" noChangeAspect="1" noChangeArrowheads="1" noTextEdit="1"/>
          </p:cNvSpPr>
          <p:nvPr>
            <p:ph type="sldImg"/>
          </p:nvPr>
        </p:nvSpPr>
        <p:spPr>
          <a:ln/>
        </p:spPr>
      </p:sp>
      <p:sp>
        <p:nvSpPr>
          <p:cNvPr id="53251" name="Rectangle 3">
            <a:extLst>
              <a:ext uri="{FF2B5EF4-FFF2-40B4-BE49-F238E27FC236}">
                <a16:creationId xmlns:a16="http://schemas.microsoft.com/office/drawing/2014/main" id="{6C73EE22-B522-4B72-9D33-AF20386B0165}"/>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79D4470-EC84-47C2-80A1-91B27BB37A26}"/>
              </a:ext>
            </a:extLst>
          </p:cNvPr>
          <p:cNvSpPr>
            <a:spLocks noGrp="1" noChangeArrowheads="1"/>
          </p:cNvSpPr>
          <p:nvPr>
            <p:ph type="sldNum" sz="quarter" idx="5"/>
          </p:nvPr>
        </p:nvSpPr>
        <p:spPr>
          <a:ln/>
        </p:spPr>
        <p:txBody>
          <a:bodyPr/>
          <a:lstStyle/>
          <a:p>
            <a:fld id="{3C14DC32-5E88-48B3-8EE5-58B388B10421}" type="slidenum">
              <a:rPr lang="de-DE" altLang="de-DE"/>
              <a:pPr/>
              <a:t>43</a:t>
            </a:fld>
            <a:endParaRPr lang="de-DE" altLang="de-DE"/>
          </a:p>
        </p:txBody>
      </p:sp>
      <p:sp>
        <p:nvSpPr>
          <p:cNvPr id="125954" name="Rectangle 2">
            <a:extLst>
              <a:ext uri="{FF2B5EF4-FFF2-40B4-BE49-F238E27FC236}">
                <a16:creationId xmlns:a16="http://schemas.microsoft.com/office/drawing/2014/main" id="{2F6F467C-A46D-4D89-B631-234149E8AF7D}"/>
              </a:ext>
            </a:extLst>
          </p:cNvPr>
          <p:cNvSpPr>
            <a:spLocks noGrp="1" noRot="1" noChangeAspect="1" noChangeArrowheads="1" noTextEdit="1"/>
          </p:cNvSpPr>
          <p:nvPr>
            <p:ph type="sldImg"/>
          </p:nvPr>
        </p:nvSpPr>
        <p:spPr>
          <a:ln/>
        </p:spPr>
      </p:sp>
      <p:sp>
        <p:nvSpPr>
          <p:cNvPr id="125955" name="Rectangle 3">
            <a:extLst>
              <a:ext uri="{FF2B5EF4-FFF2-40B4-BE49-F238E27FC236}">
                <a16:creationId xmlns:a16="http://schemas.microsoft.com/office/drawing/2014/main" id="{ADEF6A80-F5AB-42C7-AF03-57C78682CA0C}"/>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B639555-5621-49D4-B4D4-69A8E7A4DDAC}"/>
              </a:ext>
            </a:extLst>
          </p:cNvPr>
          <p:cNvSpPr>
            <a:spLocks noGrp="1" noChangeArrowheads="1"/>
          </p:cNvSpPr>
          <p:nvPr>
            <p:ph type="sldNum" sz="quarter" idx="5"/>
          </p:nvPr>
        </p:nvSpPr>
        <p:spPr>
          <a:ln/>
        </p:spPr>
        <p:txBody>
          <a:bodyPr/>
          <a:lstStyle/>
          <a:p>
            <a:fld id="{FF271FDB-3722-4A8B-B063-9942CC390740}" type="slidenum">
              <a:rPr lang="de-DE" altLang="de-DE"/>
              <a:pPr/>
              <a:t>44</a:t>
            </a:fld>
            <a:endParaRPr lang="de-DE" altLang="de-DE"/>
          </a:p>
        </p:txBody>
      </p:sp>
      <p:sp>
        <p:nvSpPr>
          <p:cNvPr id="47106" name="Rectangle 2">
            <a:extLst>
              <a:ext uri="{FF2B5EF4-FFF2-40B4-BE49-F238E27FC236}">
                <a16:creationId xmlns:a16="http://schemas.microsoft.com/office/drawing/2014/main" id="{D422CA7A-291F-4E5A-B8B5-1711051DE9B3}"/>
              </a:ext>
            </a:extLst>
          </p:cNvPr>
          <p:cNvSpPr>
            <a:spLocks noGrp="1" noRot="1" noChangeAspect="1" noChangeArrowheads="1" noTextEdit="1"/>
          </p:cNvSpPr>
          <p:nvPr>
            <p:ph type="sldImg"/>
          </p:nvPr>
        </p:nvSpPr>
        <p:spPr>
          <a:ln/>
        </p:spPr>
      </p:sp>
      <p:sp>
        <p:nvSpPr>
          <p:cNvPr id="47107" name="Rectangle 3">
            <a:extLst>
              <a:ext uri="{FF2B5EF4-FFF2-40B4-BE49-F238E27FC236}">
                <a16:creationId xmlns:a16="http://schemas.microsoft.com/office/drawing/2014/main" id="{113500CB-8D6F-4754-8FC3-2B06CF4740B1}"/>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9A611540-71EA-4DA8-86AF-F046B1F6AA80}"/>
              </a:ext>
            </a:extLst>
          </p:cNvPr>
          <p:cNvSpPr>
            <a:spLocks noGrp="1" noChangeArrowheads="1"/>
          </p:cNvSpPr>
          <p:nvPr>
            <p:ph type="sldNum" sz="quarter" idx="5"/>
          </p:nvPr>
        </p:nvSpPr>
        <p:spPr>
          <a:ln/>
        </p:spPr>
        <p:txBody>
          <a:bodyPr/>
          <a:lstStyle/>
          <a:p>
            <a:fld id="{254F622B-5DB6-44CC-97D0-A9547F100D88}" type="slidenum">
              <a:rPr lang="de-DE" altLang="de-DE"/>
              <a:pPr/>
              <a:t>45</a:t>
            </a:fld>
            <a:endParaRPr lang="de-DE" altLang="de-DE"/>
          </a:p>
        </p:txBody>
      </p:sp>
      <p:sp>
        <p:nvSpPr>
          <p:cNvPr id="54274" name="Rectangle 2">
            <a:extLst>
              <a:ext uri="{FF2B5EF4-FFF2-40B4-BE49-F238E27FC236}">
                <a16:creationId xmlns:a16="http://schemas.microsoft.com/office/drawing/2014/main" id="{3A7ABE8A-AC58-4BE8-A36C-AF9064659E54}"/>
              </a:ext>
            </a:extLst>
          </p:cNvPr>
          <p:cNvSpPr>
            <a:spLocks noGrp="1" noRot="1" noChangeAspect="1" noChangeArrowheads="1" noTextEdit="1"/>
          </p:cNvSpPr>
          <p:nvPr>
            <p:ph type="sldImg"/>
          </p:nvPr>
        </p:nvSpPr>
        <p:spPr>
          <a:ln/>
        </p:spPr>
      </p:sp>
      <p:sp>
        <p:nvSpPr>
          <p:cNvPr id="54275" name="Rectangle 3">
            <a:extLst>
              <a:ext uri="{FF2B5EF4-FFF2-40B4-BE49-F238E27FC236}">
                <a16:creationId xmlns:a16="http://schemas.microsoft.com/office/drawing/2014/main" id="{2CD18742-BFB6-49F1-9AB7-95DFB8B0423A}"/>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B8998A3-09CA-4304-8BD5-FDA36B703EB6}"/>
              </a:ext>
            </a:extLst>
          </p:cNvPr>
          <p:cNvSpPr>
            <a:spLocks noGrp="1" noChangeArrowheads="1"/>
          </p:cNvSpPr>
          <p:nvPr>
            <p:ph type="sldNum" sz="quarter" idx="5"/>
          </p:nvPr>
        </p:nvSpPr>
        <p:spPr>
          <a:ln/>
        </p:spPr>
        <p:txBody>
          <a:bodyPr/>
          <a:lstStyle/>
          <a:p>
            <a:fld id="{94747930-EB8B-4CF0-9265-4A876C42FFFD}" type="slidenum">
              <a:rPr lang="de-DE" altLang="de-DE"/>
              <a:pPr/>
              <a:t>46</a:t>
            </a:fld>
            <a:endParaRPr lang="de-DE" altLang="de-DE"/>
          </a:p>
        </p:txBody>
      </p:sp>
      <p:sp>
        <p:nvSpPr>
          <p:cNvPr id="128002" name="Rectangle 2">
            <a:extLst>
              <a:ext uri="{FF2B5EF4-FFF2-40B4-BE49-F238E27FC236}">
                <a16:creationId xmlns:a16="http://schemas.microsoft.com/office/drawing/2014/main" id="{F262995F-7DBD-4FC0-A94A-F1DC99B68E6C}"/>
              </a:ext>
            </a:extLst>
          </p:cNvPr>
          <p:cNvSpPr>
            <a:spLocks noGrp="1" noRot="1" noChangeAspect="1" noChangeArrowheads="1" noTextEdit="1"/>
          </p:cNvSpPr>
          <p:nvPr>
            <p:ph type="sldImg"/>
          </p:nvPr>
        </p:nvSpPr>
        <p:spPr>
          <a:ln/>
        </p:spPr>
      </p:sp>
      <p:sp>
        <p:nvSpPr>
          <p:cNvPr id="128003" name="Rectangle 3">
            <a:extLst>
              <a:ext uri="{FF2B5EF4-FFF2-40B4-BE49-F238E27FC236}">
                <a16:creationId xmlns:a16="http://schemas.microsoft.com/office/drawing/2014/main" id="{DA58D566-58A8-47E0-9DFC-C432F996C8C2}"/>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8593577-B2D5-4F83-AE8A-1FA8A2946B86}"/>
              </a:ext>
            </a:extLst>
          </p:cNvPr>
          <p:cNvSpPr>
            <a:spLocks noGrp="1" noChangeArrowheads="1"/>
          </p:cNvSpPr>
          <p:nvPr>
            <p:ph type="sldNum" sz="quarter" idx="5"/>
          </p:nvPr>
        </p:nvSpPr>
        <p:spPr>
          <a:ln/>
        </p:spPr>
        <p:txBody>
          <a:bodyPr/>
          <a:lstStyle/>
          <a:p>
            <a:fld id="{D13255A4-7BF6-408B-AD2B-176DD89275AD}" type="slidenum">
              <a:rPr lang="de-DE" altLang="de-DE"/>
              <a:pPr/>
              <a:t>5</a:t>
            </a:fld>
            <a:endParaRPr lang="de-DE" altLang="de-DE"/>
          </a:p>
        </p:txBody>
      </p:sp>
      <p:sp>
        <p:nvSpPr>
          <p:cNvPr id="74754" name="Rectangle 2">
            <a:extLst>
              <a:ext uri="{FF2B5EF4-FFF2-40B4-BE49-F238E27FC236}">
                <a16:creationId xmlns:a16="http://schemas.microsoft.com/office/drawing/2014/main" id="{40907A69-EC97-4F24-A60E-A00A744A0F4D}"/>
              </a:ext>
            </a:extLst>
          </p:cNvPr>
          <p:cNvSpPr>
            <a:spLocks noGrp="1" noRot="1" noChangeAspect="1" noChangeArrowheads="1" noTextEdit="1"/>
          </p:cNvSpPr>
          <p:nvPr>
            <p:ph type="sldImg"/>
          </p:nvPr>
        </p:nvSpPr>
        <p:spPr>
          <a:ln/>
        </p:spPr>
      </p:sp>
      <p:sp>
        <p:nvSpPr>
          <p:cNvPr id="74755" name="Rectangle 3">
            <a:extLst>
              <a:ext uri="{FF2B5EF4-FFF2-40B4-BE49-F238E27FC236}">
                <a16:creationId xmlns:a16="http://schemas.microsoft.com/office/drawing/2014/main" id="{636BA539-7DAE-40A4-80A5-F65E01E03FAA}"/>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B5D2577-DA17-42E6-A2DB-8F130744C0EA}"/>
              </a:ext>
            </a:extLst>
          </p:cNvPr>
          <p:cNvSpPr>
            <a:spLocks noGrp="1" noChangeArrowheads="1"/>
          </p:cNvSpPr>
          <p:nvPr>
            <p:ph type="sldNum" sz="quarter" idx="5"/>
          </p:nvPr>
        </p:nvSpPr>
        <p:spPr>
          <a:ln/>
        </p:spPr>
        <p:txBody>
          <a:bodyPr/>
          <a:lstStyle/>
          <a:p>
            <a:fld id="{DB98F3D1-7C62-4AE0-B169-4E868B60B313}" type="slidenum">
              <a:rPr lang="de-DE" altLang="de-DE"/>
              <a:pPr/>
              <a:t>6</a:t>
            </a:fld>
            <a:endParaRPr lang="de-DE" altLang="de-DE"/>
          </a:p>
        </p:txBody>
      </p:sp>
      <p:sp>
        <p:nvSpPr>
          <p:cNvPr id="81922" name="Rectangle 2">
            <a:extLst>
              <a:ext uri="{FF2B5EF4-FFF2-40B4-BE49-F238E27FC236}">
                <a16:creationId xmlns:a16="http://schemas.microsoft.com/office/drawing/2014/main" id="{5F2E53BD-5DAC-47F3-8E3C-1B441959E6FB}"/>
              </a:ext>
            </a:extLst>
          </p:cNvPr>
          <p:cNvSpPr>
            <a:spLocks noGrp="1" noRot="1" noChangeAspect="1" noChangeArrowheads="1" noTextEdit="1"/>
          </p:cNvSpPr>
          <p:nvPr>
            <p:ph type="sldImg"/>
          </p:nvPr>
        </p:nvSpPr>
        <p:spPr>
          <a:ln/>
        </p:spPr>
      </p:sp>
      <p:sp>
        <p:nvSpPr>
          <p:cNvPr id="81923" name="Rectangle 3">
            <a:extLst>
              <a:ext uri="{FF2B5EF4-FFF2-40B4-BE49-F238E27FC236}">
                <a16:creationId xmlns:a16="http://schemas.microsoft.com/office/drawing/2014/main" id="{E0EB5473-6BE7-4E9D-83A2-25030AE99182}"/>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3B059B8-6148-47E8-A0BA-B6630C5138C7}"/>
              </a:ext>
            </a:extLst>
          </p:cNvPr>
          <p:cNvSpPr>
            <a:spLocks noGrp="1" noChangeArrowheads="1"/>
          </p:cNvSpPr>
          <p:nvPr>
            <p:ph type="sldNum" sz="quarter" idx="5"/>
          </p:nvPr>
        </p:nvSpPr>
        <p:spPr>
          <a:ln/>
        </p:spPr>
        <p:txBody>
          <a:bodyPr/>
          <a:lstStyle/>
          <a:p>
            <a:fld id="{A4318ADA-084E-444B-9484-9CCAAC6653DD}" type="slidenum">
              <a:rPr lang="de-DE" altLang="de-DE"/>
              <a:pPr/>
              <a:t>7</a:t>
            </a:fld>
            <a:endParaRPr lang="de-DE" altLang="de-DE"/>
          </a:p>
        </p:txBody>
      </p:sp>
      <p:sp>
        <p:nvSpPr>
          <p:cNvPr id="87042" name="Rectangle 2">
            <a:extLst>
              <a:ext uri="{FF2B5EF4-FFF2-40B4-BE49-F238E27FC236}">
                <a16:creationId xmlns:a16="http://schemas.microsoft.com/office/drawing/2014/main" id="{45A7BB60-F8AE-4F16-8C6F-6027EDD3549C}"/>
              </a:ext>
            </a:extLst>
          </p:cNvPr>
          <p:cNvSpPr>
            <a:spLocks noGrp="1" noRot="1" noChangeAspect="1" noChangeArrowheads="1" noTextEdit="1"/>
          </p:cNvSpPr>
          <p:nvPr>
            <p:ph type="sldImg"/>
          </p:nvPr>
        </p:nvSpPr>
        <p:spPr>
          <a:ln/>
        </p:spPr>
      </p:sp>
      <p:sp>
        <p:nvSpPr>
          <p:cNvPr id="87043" name="Rectangle 3">
            <a:extLst>
              <a:ext uri="{FF2B5EF4-FFF2-40B4-BE49-F238E27FC236}">
                <a16:creationId xmlns:a16="http://schemas.microsoft.com/office/drawing/2014/main" id="{D6341A70-C5EB-49C7-9FDE-6E5FCEB358BD}"/>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F99C6F0-F3EA-49A3-BB3E-9B82E9F6AD4F}"/>
              </a:ext>
            </a:extLst>
          </p:cNvPr>
          <p:cNvSpPr>
            <a:spLocks noGrp="1" noChangeArrowheads="1"/>
          </p:cNvSpPr>
          <p:nvPr>
            <p:ph type="sldNum" sz="quarter" idx="5"/>
          </p:nvPr>
        </p:nvSpPr>
        <p:spPr>
          <a:ln/>
        </p:spPr>
        <p:txBody>
          <a:bodyPr/>
          <a:lstStyle/>
          <a:p>
            <a:fld id="{306CDF7D-8228-42AB-9CBC-AEE7FE3C6195}" type="slidenum">
              <a:rPr lang="de-DE" altLang="de-DE"/>
              <a:pPr/>
              <a:t>8</a:t>
            </a:fld>
            <a:endParaRPr lang="de-DE" altLang="de-DE"/>
          </a:p>
        </p:txBody>
      </p:sp>
      <p:sp>
        <p:nvSpPr>
          <p:cNvPr id="34818" name="Rectangle 2">
            <a:extLst>
              <a:ext uri="{FF2B5EF4-FFF2-40B4-BE49-F238E27FC236}">
                <a16:creationId xmlns:a16="http://schemas.microsoft.com/office/drawing/2014/main" id="{D339C440-8710-4EEE-8986-DE53F2121C55}"/>
              </a:ext>
            </a:extLst>
          </p:cNvPr>
          <p:cNvSpPr>
            <a:spLocks noGrp="1" noRot="1" noChangeAspect="1" noChangeArrowheads="1" noTextEdit="1"/>
          </p:cNvSpPr>
          <p:nvPr>
            <p:ph type="sldImg"/>
          </p:nvPr>
        </p:nvSpPr>
        <p:spPr>
          <a:ln/>
        </p:spPr>
      </p:sp>
      <p:sp>
        <p:nvSpPr>
          <p:cNvPr id="34819" name="Rectangle 3">
            <a:extLst>
              <a:ext uri="{FF2B5EF4-FFF2-40B4-BE49-F238E27FC236}">
                <a16:creationId xmlns:a16="http://schemas.microsoft.com/office/drawing/2014/main" id="{859EC6DC-78D4-47CA-940E-07AB01602F76}"/>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A5AF721-F8A4-4D3B-9E31-6C2F6266AA06}"/>
              </a:ext>
            </a:extLst>
          </p:cNvPr>
          <p:cNvSpPr>
            <a:spLocks noGrp="1" noChangeArrowheads="1"/>
          </p:cNvSpPr>
          <p:nvPr>
            <p:ph type="sldNum" sz="quarter" idx="5"/>
          </p:nvPr>
        </p:nvSpPr>
        <p:spPr>
          <a:ln/>
        </p:spPr>
        <p:txBody>
          <a:bodyPr/>
          <a:lstStyle/>
          <a:p>
            <a:fld id="{B90B7B5C-E0D9-428D-AE74-2B21E1842D66}" type="slidenum">
              <a:rPr lang="de-DE" altLang="de-DE"/>
              <a:pPr/>
              <a:t>9</a:t>
            </a:fld>
            <a:endParaRPr lang="de-DE" altLang="de-DE"/>
          </a:p>
        </p:txBody>
      </p:sp>
      <p:sp>
        <p:nvSpPr>
          <p:cNvPr id="94210" name="Rectangle 2">
            <a:extLst>
              <a:ext uri="{FF2B5EF4-FFF2-40B4-BE49-F238E27FC236}">
                <a16:creationId xmlns:a16="http://schemas.microsoft.com/office/drawing/2014/main" id="{749065FD-59C4-4A77-8B80-B6463D7CE8BC}"/>
              </a:ext>
            </a:extLst>
          </p:cNvPr>
          <p:cNvSpPr>
            <a:spLocks noGrp="1" noRot="1" noChangeAspect="1" noChangeArrowheads="1" noTextEdit="1"/>
          </p:cNvSpPr>
          <p:nvPr>
            <p:ph type="sldImg"/>
          </p:nvPr>
        </p:nvSpPr>
        <p:spPr>
          <a:ln/>
        </p:spPr>
      </p:sp>
      <p:sp>
        <p:nvSpPr>
          <p:cNvPr id="94211" name="Rectangle 3">
            <a:extLst>
              <a:ext uri="{FF2B5EF4-FFF2-40B4-BE49-F238E27FC236}">
                <a16:creationId xmlns:a16="http://schemas.microsoft.com/office/drawing/2014/main" id="{41FCECF6-602B-46FA-A5D8-51D7300DDF2A}"/>
              </a:ext>
            </a:extLst>
          </p:cNvPr>
          <p:cNvSpPr>
            <a:spLocks noGrp="1" noChangeArrowheads="1"/>
          </p:cNvSpPr>
          <p:nvPr>
            <p:ph type="body" idx="1"/>
          </p:nvPr>
        </p:nvSpPr>
        <p:spPr/>
        <p:txBody>
          <a:bodyPr/>
          <a:lstStyle/>
          <a:p>
            <a:endParaRPr lang="de-DE" alt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60418" name="Group 2">
            <a:extLst>
              <a:ext uri="{FF2B5EF4-FFF2-40B4-BE49-F238E27FC236}">
                <a16:creationId xmlns:a16="http://schemas.microsoft.com/office/drawing/2014/main" id="{1E1A10DF-9E37-4273-A2C6-1DDD43C7E201}"/>
              </a:ext>
            </a:extLst>
          </p:cNvPr>
          <p:cNvGrpSpPr>
            <a:grpSpLocks/>
          </p:cNvGrpSpPr>
          <p:nvPr/>
        </p:nvGrpSpPr>
        <p:grpSpPr bwMode="auto">
          <a:xfrm>
            <a:off x="0" y="0"/>
            <a:ext cx="8763000" cy="5943600"/>
            <a:chOff x="0" y="0"/>
            <a:chExt cx="5520" cy="3744"/>
          </a:xfrm>
        </p:grpSpPr>
        <p:sp>
          <p:nvSpPr>
            <p:cNvPr id="60419" name="Rectangle 3">
              <a:extLst>
                <a:ext uri="{FF2B5EF4-FFF2-40B4-BE49-F238E27FC236}">
                  <a16:creationId xmlns:a16="http://schemas.microsoft.com/office/drawing/2014/main" id="{CE509B2D-A38F-4157-87DB-8B5233C63C0C}"/>
                </a:ext>
              </a:extLst>
            </p:cNvPr>
            <p:cNvSpPr>
              <a:spLocks noChangeArrowheads="1"/>
            </p:cNvSpPr>
            <p:nvPr/>
          </p:nvSpPr>
          <p:spPr bwMode="auto">
            <a:xfrm>
              <a:off x="0" y="0"/>
              <a:ext cx="110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de-DE" altLang="de-DE" sz="2400">
                <a:latin typeface="Times New Roman" panose="02020603050405020304" pitchFamily="18" charset="0"/>
              </a:endParaRPr>
            </a:p>
          </p:txBody>
        </p:sp>
        <p:grpSp>
          <p:nvGrpSpPr>
            <p:cNvPr id="60420" name="Group 4">
              <a:extLst>
                <a:ext uri="{FF2B5EF4-FFF2-40B4-BE49-F238E27FC236}">
                  <a16:creationId xmlns:a16="http://schemas.microsoft.com/office/drawing/2014/main" id="{5443A588-ED2D-4038-9259-70C1C9C9BD15}"/>
                </a:ext>
              </a:extLst>
            </p:cNvPr>
            <p:cNvGrpSpPr>
              <a:grpSpLocks/>
            </p:cNvGrpSpPr>
            <p:nvPr userDrawn="1"/>
          </p:nvGrpSpPr>
          <p:grpSpPr bwMode="auto">
            <a:xfrm>
              <a:off x="0" y="2208"/>
              <a:ext cx="5520" cy="1536"/>
              <a:chOff x="0" y="2208"/>
              <a:chExt cx="5520" cy="1536"/>
            </a:xfrm>
          </p:grpSpPr>
          <p:sp>
            <p:nvSpPr>
              <p:cNvPr id="60421" name="Rectangle 5">
                <a:extLst>
                  <a:ext uri="{FF2B5EF4-FFF2-40B4-BE49-F238E27FC236}">
                    <a16:creationId xmlns:a16="http://schemas.microsoft.com/office/drawing/2014/main" id="{21727404-4CCA-469B-852B-7E9FAD7BD171}"/>
                  </a:ext>
                </a:extLst>
              </p:cNvPr>
              <p:cNvSpPr>
                <a:spLocks noChangeArrowheads="1"/>
              </p:cNvSpPr>
              <p:nvPr/>
            </p:nvSpPr>
            <p:spPr bwMode="ltGray">
              <a:xfrm>
                <a:off x="624" y="2208"/>
                <a:ext cx="4896" cy="1536"/>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de-DE" altLang="de-DE" sz="2400">
                  <a:latin typeface="Times New Roman" panose="02020603050405020304" pitchFamily="18" charset="0"/>
                </a:endParaRPr>
              </a:p>
            </p:txBody>
          </p:sp>
          <p:sp>
            <p:nvSpPr>
              <p:cNvPr id="60422" name="Rectangle 6">
                <a:extLst>
                  <a:ext uri="{FF2B5EF4-FFF2-40B4-BE49-F238E27FC236}">
                    <a16:creationId xmlns:a16="http://schemas.microsoft.com/office/drawing/2014/main" id="{53337CE4-F05A-4E8B-9F6D-77E4764D5108}"/>
                  </a:ext>
                </a:extLst>
              </p:cNvPr>
              <p:cNvSpPr>
                <a:spLocks noChangeArrowheads="1"/>
              </p:cNvSpPr>
              <p:nvPr/>
            </p:nvSpPr>
            <p:spPr bwMode="white">
              <a:xfrm>
                <a:off x="654" y="2352"/>
                <a:ext cx="4818" cy="134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de-DE" altLang="de-DE" sz="2400">
                  <a:latin typeface="Times New Roman" panose="02020603050405020304" pitchFamily="18" charset="0"/>
                </a:endParaRPr>
              </a:p>
            </p:txBody>
          </p:sp>
          <p:sp>
            <p:nvSpPr>
              <p:cNvPr id="60423" name="Line 7">
                <a:extLst>
                  <a:ext uri="{FF2B5EF4-FFF2-40B4-BE49-F238E27FC236}">
                    <a16:creationId xmlns:a16="http://schemas.microsoft.com/office/drawing/2014/main" id="{1040AD5F-51D5-45B1-BBED-A98023E6C522}"/>
                  </a:ext>
                </a:extLst>
              </p:cNvPr>
              <p:cNvSpPr>
                <a:spLocks noChangeShapeType="1"/>
              </p:cNvSpPr>
              <p:nvPr/>
            </p:nvSpPr>
            <p:spPr bwMode="auto">
              <a:xfrm>
                <a:off x="0" y="3072"/>
                <a:ext cx="624" cy="0"/>
              </a:xfrm>
              <a:prstGeom prst="line">
                <a:avLst/>
              </a:prstGeom>
              <a:noFill/>
              <a:ln w="508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grpSp>
        <p:grpSp>
          <p:nvGrpSpPr>
            <p:cNvPr id="60424" name="Group 8">
              <a:extLst>
                <a:ext uri="{FF2B5EF4-FFF2-40B4-BE49-F238E27FC236}">
                  <a16:creationId xmlns:a16="http://schemas.microsoft.com/office/drawing/2014/main" id="{420C6201-DCEE-47D4-ADE5-3B4B71DB4749}"/>
                </a:ext>
              </a:extLst>
            </p:cNvPr>
            <p:cNvGrpSpPr>
              <a:grpSpLocks/>
            </p:cNvGrpSpPr>
            <p:nvPr userDrawn="1"/>
          </p:nvGrpSpPr>
          <p:grpSpPr bwMode="auto">
            <a:xfrm>
              <a:off x="400" y="336"/>
              <a:ext cx="5088" cy="192"/>
              <a:chOff x="400" y="336"/>
              <a:chExt cx="5088" cy="192"/>
            </a:xfrm>
          </p:grpSpPr>
          <p:sp>
            <p:nvSpPr>
              <p:cNvPr id="60425" name="Rectangle 9">
                <a:extLst>
                  <a:ext uri="{FF2B5EF4-FFF2-40B4-BE49-F238E27FC236}">
                    <a16:creationId xmlns:a16="http://schemas.microsoft.com/office/drawing/2014/main" id="{41D80385-B978-4587-81E9-34042A9ADBFA}"/>
                  </a:ext>
                </a:extLst>
              </p:cNvPr>
              <p:cNvSpPr>
                <a:spLocks noChangeArrowheads="1"/>
              </p:cNvSpPr>
              <p:nvPr/>
            </p:nvSpPr>
            <p:spPr bwMode="auto">
              <a:xfrm>
                <a:off x="3952" y="336"/>
                <a:ext cx="1536" cy="19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de-DE" altLang="de-DE" sz="2400">
                  <a:latin typeface="Times New Roman" panose="02020603050405020304" pitchFamily="18" charset="0"/>
                </a:endParaRPr>
              </a:p>
            </p:txBody>
          </p:sp>
          <p:sp>
            <p:nvSpPr>
              <p:cNvPr id="60426" name="Line 10">
                <a:extLst>
                  <a:ext uri="{FF2B5EF4-FFF2-40B4-BE49-F238E27FC236}">
                    <a16:creationId xmlns:a16="http://schemas.microsoft.com/office/drawing/2014/main" id="{0D31A6E2-1422-4CD0-B36A-79DF09D65868}"/>
                  </a:ext>
                </a:extLst>
              </p:cNvPr>
              <p:cNvSpPr>
                <a:spLocks noChangeShapeType="1"/>
              </p:cNvSpPr>
              <p:nvPr/>
            </p:nvSpPr>
            <p:spPr bwMode="auto">
              <a:xfrm>
                <a:off x="400" y="432"/>
                <a:ext cx="5088"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grpSp>
      </p:grpSp>
      <p:sp>
        <p:nvSpPr>
          <p:cNvPr id="60427" name="Rectangle 11">
            <a:extLst>
              <a:ext uri="{FF2B5EF4-FFF2-40B4-BE49-F238E27FC236}">
                <a16:creationId xmlns:a16="http://schemas.microsoft.com/office/drawing/2014/main" id="{DE55BD89-DE34-41A8-9D26-E6AF61FCA0DC}"/>
              </a:ext>
            </a:extLst>
          </p:cNvPr>
          <p:cNvSpPr>
            <a:spLocks noGrp="1" noChangeArrowheads="1"/>
          </p:cNvSpPr>
          <p:nvPr>
            <p:ph type="ctrTitle"/>
          </p:nvPr>
        </p:nvSpPr>
        <p:spPr>
          <a:xfrm>
            <a:off x="2057400" y="1143000"/>
            <a:ext cx="6629400" cy="2209800"/>
          </a:xfrm>
        </p:spPr>
        <p:txBody>
          <a:bodyPr/>
          <a:lstStyle>
            <a:lvl1pPr>
              <a:defRPr sz="3400"/>
            </a:lvl1pPr>
          </a:lstStyle>
          <a:p>
            <a:pPr lvl="0"/>
            <a:r>
              <a:rPr lang="de-DE" altLang="de-DE" noProof="0"/>
              <a:t>Titelmasterformat durch Klicken bearbeiten</a:t>
            </a:r>
          </a:p>
        </p:txBody>
      </p:sp>
      <p:sp>
        <p:nvSpPr>
          <p:cNvPr id="60428" name="Rectangle 12">
            <a:extLst>
              <a:ext uri="{FF2B5EF4-FFF2-40B4-BE49-F238E27FC236}">
                <a16:creationId xmlns:a16="http://schemas.microsoft.com/office/drawing/2014/main" id="{0E0E20F8-FC5E-4027-A7A1-4C92249DCC54}"/>
              </a:ext>
            </a:extLst>
          </p:cNvPr>
          <p:cNvSpPr>
            <a:spLocks noGrp="1" noChangeArrowheads="1"/>
          </p:cNvSpPr>
          <p:nvPr>
            <p:ph type="subTitle" idx="1"/>
          </p:nvPr>
        </p:nvSpPr>
        <p:spPr>
          <a:xfrm>
            <a:off x="1371600" y="3962400"/>
            <a:ext cx="6858000" cy="1600200"/>
          </a:xfrm>
        </p:spPr>
        <p:txBody>
          <a:bodyPr anchor="ctr"/>
          <a:lstStyle>
            <a:lvl1pPr marL="0" indent="0" algn="ctr">
              <a:buFont typeface="Wingdings" panose="05000000000000000000" pitchFamily="2" charset="2"/>
              <a:buNone/>
              <a:defRPr/>
            </a:lvl1pPr>
          </a:lstStyle>
          <a:p>
            <a:pPr lvl="0"/>
            <a:r>
              <a:rPr lang="de-DE" altLang="de-DE" noProof="0"/>
              <a:t>Formatvorlage des Untertitelmasters durch Klicken bearbeiten</a:t>
            </a:r>
          </a:p>
        </p:txBody>
      </p:sp>
      <p:sp>
        <p:nvSpPr>
          <p:cNvPr id="60429" name="Rectangle 13">
            <a:extLst>
              <a:ext uri="{FF2B5EF4-FFF2-40B4-BE49-F238E27FC236}">
                <a16:creationId xmlns:a16="http://schemas.microsoft.com/office/drawing/2014/main" id="{5EDD70B4-0535-4C5F-9967-B540C6B9C1F6}"/>
              </a:ext>
            </a:extLst>
          </p:cNvPr>
          <p:cNvSpPr>
            <a:spLocks noGrp="1" noChangeArrowheads="1"/>
          </p:cNvSpPr>
          <p:nvPr>
            <p:ph type="dt" sz="half" idx="2"/>
          </p:nvPr>
        </p:nvSpPr>
        <p:spPr bwMode="auto">
          <a:xfrm>
            <a:off x="912813" y="6251575"/>
            <a:ext cx="1905000" cy="4572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de-DE" altLang="de-DE"/>
          </a:p>
        </p:txBody>
      </p:sp>
      <p:sp>
        <p:nvSpPr>
          <p:cNvPr id="60430" name="Rectangle 14">
            <a:extLst>
              <a:ext uri="{FF2B5EF4-FFF2-40B4-BE49-F238E27FC236}">
                <a16:creationId xmlns:a16="http://schemas.microsoft.com/office/drawing/2014/main" id="{31CCBF3E-79D6-459F-8F6E-EFAD17B3B90F}"/>
              </a:ext>
            </a:extLst>
          </p:cNvPr>
          <p:cNvSpPr>
            <a:spLocks noGrp="1" noChangeArrowheads="1"/>
          </p:cNvSpPr>
          <p:nvPr>
            <p:ph type="ftr" sz="quarter" idx="3"/>
          </p:nvPr>
        </p:nvSpPr>
        <p:spPr>
          <a:xfrm>
            <a:off x="3354388" y="6248400"/>
            <a:ext cx="2895600" cy="457200"/>
          </a:xfrm>
        </p:spPr>
        <p:txBody>
          <a:bodyPr/>
          <a:lstStyle>
            <a:lvl1pPr algn="ctr">
              <a:defRPr sz="1000">
                <a:latin typeface="Arial" panose="020B0604020202020204" pitchFamily="34" charset="0"/>
              </a:defRPr>
            </a:lvl1pPr>
          </a:lstStyle>
          <a:p>
            <a:r>
              <a:rPr lang="de-DE" altLang="de-DE"/>
              <a:t>Alexander Recht: Grundeinkommen – Sackgasse oder Weg in die Zukunft?</a:t>
            </a:r>
          </a:p>
        </p:txBody>
      </p:sp>
      <p:sp>
        <p:nvSpPr>
          <p:cNvPr id="60431" name="Rectangle 15">
            <a:extLst>
              <a:ext uri="{FF2B5EF4-FFF2-40B4-BE49-F238E27FC236}">
                <a16:creationId xmlns:a16="http://schemas.microsoft.com/office/drawing/2014/main" id="{6BBE2199-C0D3-4173-B150-1C8364DAB940}"/>
              </a:ext>
            </a:extLst>
          </p:cNvPr>
          <p:cNvSpPr>
            <a:spLocks noGrp="1" noChangeArrowheads="1"/>
          </p:cNvSpPr>
          <p:nvPr>
            <p:ph type="sldNum" sz="quarter" idx="4"/>
          </p:nvPr>
        </p:nvSpPr>
        <p:spPr>
          <a:xfrm>
            <a:off x="6781800" y="6248400"/>
            <a:ext cx="1905000" cy="457200"/>
          </a:xfrm>
        </p:spPr>
        <p:txBody>
          <a:bodyPr/>
          <a:lstStyle>
            <a:lvl1pPr>
              <a:defRPr sz="1000">
                <a:latin typeface="Arial" panose="020B0604020202020204" pitchFamily="34" charset="0"/>
              </a:defRPr>
            </a:lvl1pPr>
          </a:lstStyle>
          <a:p>
            <a:fld id="{6943AF50-C69E-4332-9766-ABB3D473C075}" type="slidenum">
              <a:rPr lang="de-DE" altLang="de-DE"/>
              <a:pPr/>
              <a:t>‹Nr.›</a:t>
            </a:fld>
            <a:endParaRPr lang="de-DE" alt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322FEB-9ED3-4C58-9692-6F3A9075DA3A}"/>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3C2FABED-3F95-4A18-BA7A-43872059DDEF}"/>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Fußzeilenplatzhalter 3">
            <a:extLst>
              <a:ext uri="{FF2B5EF4-FFF2-40B4-BE49-F238E27FC236}">
                <a16:creationId xmlns:a16="http://schemas.microsoft.com/office/drawing/2014/main" id="{154B3E9B-3F33-4B12-BE41-F922527811F3}"/>
              </a:ext>
            </a:extLst>
          </p:cNvPr>
          <p:cNvSpPr>
            <a:spLocks noGrp="1"/>
          </p:cNvSpPr>
          <p:nvPr>
            <p:ph type="ftr" sz="quarter" idx="10"/>
          </p:nvPr>
        </p:nvSpPr>
        <p:spPr/>
        <p:txBody>
          <a:bodyPr/>
          <a:lstStyle>
            <a:lvl1pPr>
              <a:defRPr/>
            </a:lvl1p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009557FE-2267-4346-B598-F0D3BCF18CA5}"/>
              </a:ext>
            </a:extLst>
          </p:cNvPr>
          <p:cNvSpPr>
            <a:spLocks noGrp="1"/>
          </p:cNvSpPr>
          <p:nvPr>
            <p:ph type="sldNum" sz="quarter" idx="11"/>
          </p:nvPr>
        </p:nvSpPr>
        <p:spPr/>
        <p:txBody>
          <a:bodyPr/>
          <a:lstStyle>
            <a:lvl1pPr>
              <a:defRPr/>
            </a:lvl1pPr>
          </a:lstStyle>
          <a:p>
            <a:fld id="{98C62CDF-07C9-4B36-AA4F-1C6F7DE8D0DE}" type="slidenum">
              <a:rPr lang="de-DE" altLang="de-DE"/>
              <a:pPr/>
              <a:t>‹Nr.›</a:t>
            </a:fld>
            <a:endParaRPr lang="de-DE" altLang="de-DE"/>
          </a:p>
        </p:txBody>
      </p:sp>
    </p:spTree>
    <p:extLst>
      <p:ext uri="{BB962C8B-B14F-4D97-AF65-F5344CB8AC3E}">
        <p14:creationId xmlns:p14="http://schemas.microsoft.com/office/powerpoint/2010/main" val="1488498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12ED57C7-BDD3-4970-AC4B-12B93058F562}"/>
              </a:ext>
            </a:extLst>
          </p:cNvPr>
          <p:cNvSpPr>
            <a:spLocks noGrp="1"/>
          </p:cNvSpPr>
          <p:nvPr>
            <p:ph type="title" orient="vert"/>
          </p:nvPr>
        </p:nvSpPr>
        <p:spPr>
          <a:xfrm>
            <a:off x="6743700" y="277813"/>
            <a:ext cx="1943100" cy="5853112"/>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CEE7A546-7FF7-4D47-806A-0C416DD0867A}"/>
              </a:ext>
            </a:extLst>
          </p:cNvPr>
          <p:cNvSpPr>
            <a:spLocks noGrp="1"/>
          </p:cNvSpPr>
          <p:nvPr>
            <p:ph type="body" orient="vert" idx="1"/>
          </p:nvPr>
        </p:nvSpPr>
        <p:spPr>
          <a:xfrm>
            <a:off x="914400" y="277813"/>
            <a:ext cx="5676900" cy="5853112"/>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Fußzeilenplatzhalter 3">
            <a:extLst>
              <a:ext uri="{FF2B5EF4-FFF2-40B4-BE49-F238E27FC236}">
                <a16:creationId xmlns:a16="http://schemas.microsoft.com/office/drawing/2014/main" id="{1DEEF376-0C54-483A-9B5E-C267FCCDFFBB}"/>
              </a:ext>
            </a:extLst>
          </p:cNvPr>
          <p:cNvSpPr>
            <a:spLocks noGrp="1"/>
          </p:cNvSpPr>
          <p:nvPr>
            <p:ph type="ftr" sz="quarter" idx="10"/>
          </p:nvPr>
        </p:nvSpPr>
        <p:spPr/>
        <p:txBody>
          <a:bodyPr/>
          <a:lstStyle>
            <a:lvl1pPr>
              <a:defRPr/>
            </a:lvl1p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834C2393-27CD-475E-BEC0-BFCDC47E33E6}"/>
              </a:ext>
            </a:extLst>
          </p:cNvPr>
          <p:cNvSpPr>
            <a:spLocks noGrp="1"/>
          </p:cNvSpPr>
          <p:nvPr>
            <p:ph type="sldNum" sz="quarter" idx="11"/>
          </p:nvPr>
        </p:nvSpPr>
        <p:spPr/>
        <p:txBody>
          <a:bodyPr/>
          <a:lstStyle>
            <a:lvl1pPr>
              <a:defRPr/>
            </a:lvl1pPr>
          </a:lstStyle>
          <a:p>
            <a:fld id="{060D1868-67F2-433C-96A0-954AD47DF5A7}" type="slidenum">
              <a:rPr lang="de-DE" altLang="de-DE"/>
              <a:pPr/>
              <a:t>‹Nr.›</a:t>
            </a:fld>
            <a:endParaRPr lang="de-DE" altLang="de-DE"/>
          </a:p>
        </p:txBody>
      </p:sp>
    </p:spTree>
    <p:extLst>
      <p:ext uri="{BB962C8B-B14F-4D97-AF65-F5344CB8AC3E}">
        <p14:creationId xmlns:p14="http://schemas.microsoft.com/office/powerpoint/2010/main" val="1909262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BD7285-8916-4DB2-9889-8F0EBB2E976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6C0875D-F7D3-45B3-A93F-8A0DBA8787EE}"/>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Fußzeilenplatzhalter 3">
            <a:extLst>
              <a:ext uri="{FF2B5EF4-FFF2-40B4-BE49-F238E27FC236}">
                <a16:creationId xmlns:a16="http://schemas.microsoft.com/office/drawing/2014/main" id="{C9B5EE08-02CE-4553-8125-B0162152A514}"/>
              </a:ext>
            </a:extLst>
          </p:cNvPr>
          <p:cNvSpPr>
            <a:spLocks noGrp="1"/>
          </p:cNvSpPr>
          <p:nvPr>
            <p:ph type="ftr" sz="quarter" idx="10"/>
          </p:nvPr>
        </p:nvSpPr>
        <p:spPr/>
        <p:txBody>
          <a:bodyPr/>
          <a:lstStyle>
            <a:lvl1pPr>
              <a:defRPr/>
            </a:lvl1p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48F7A49D-F985-44E9-92FE-F96188C15EAD}"/>
              </a:ext>
            </a:extLst>
          </p:cNvPr>
          <p:cNvSpPr>
            <a:spLocks noGrp="1"/>
          </p:cNvSpPr>
          <p:nvPr>
            <p:ph type="sldNum" sz="quarter" idx="11"/>
          </p:nvPr>
        </p:nvSpPr>
        <p:spPr/>
        <p:txBody>
          <a:bodyPr/>
          <a:lstStyle>
            <a:lvl1pPr>
              <a:defRPr/>
            </a:lvl1pPr>
          </a:lstStyle>
          <a:p>
            <a:fld id="{D6EEC86D-F24E-459A-8143-9C6790B2C35A}" type="slidenum">
              <a:rPr lang="de-DE" altLang="de-DE"/>
              <a:pPr/>
              <a:t>‹Nr.›</a:t>
            </a:fld>
            <a:endParaRPr lang="de-DE" altLang="de-DE"/>
          </a:p>
        </p:txBody>
      </p:sp>
    </p:spTree>
    <p:extLst>
      <p:ext uri="{BB962C8B-B14F-4D97-AF65-F5344CB8AC3E}">
        <p14:creationId xmlns:p14="http://schemas.microsoft.com/office/powerpoint/2010/main" val="4266646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652BC6-45D1-4F0F-926D-FE51B0FF08EA}"/>
              </a:ext>
            </a:extLst>
          </p:cNvPr>
          <p:cNvSpPr>
            <a:spLocks noGrp="1"/>
          </p:cNvSpPr>
          <p:nvPr>
            <p:ph type="title"/>
          </p:nvPr>
        </p:nvSpPr>
        <p:spPr>
          <a:xfrm>
            <a:off x="623888" y="1709738"/>
            <a:ext cx="78867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45B292B2-733E-47A0-8574-CB3BBA41E45B}"/>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e-DE"/>
              <a:t>Mastertextformat bearbeiten</a:t>
            </a:r>
          </a:p>
        </p:txBody>
      </p:sp>
      <p:sp>
        <p:nvSpPr>
          <p:cNvPr id="4" name="Fußzeilenplatzhalter 3">
            <a:extLst>
              <a:ext uri="{FF2B5EF4-FFF2-40B4-BE49-F238E27FC236}">
                <a16:creationId xmlns:a16="http://schemas.microsoft.com/office/drawing/2014/main" id="{A2ACFB4C-13CE-419C-8A17-28379EBE6B05}"/>
              </a:ext>
            </a:extLst>
          </p:cNvPr>
          <p:cNvSpPr>
            <a:spLocks noGrp="1"/>
          </p:cNvSpPr>
          <p:nvPr>
            <p:ph type="ftr" sz="quarter" idx="10"/>
          </p:nvPr>
        </p:nvSpPr>
        <p:spPr/>
        <p:txBody>
          <a:bodyPr/>
          <a:lstStyle>
            <a:lvl1pPr>
              <a:defRPr/>
            </a:lvl1p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2CE7C342-7D56-40F3-BF4F-57BF5E66C2FC}"/>
              </a:ext>
            </a:extLst>
          </p:cNvPr>
          <p:cNvSpPr>
            <a:spLocks noGrp="1"/>
          </p:cNvSpPr>
          <p:nvPr>
            <p:ph type="sldNum" sz="quarter" idx="11"/>
          </p:nvPr>
        </p:nvSpPr>
        <p:spPr/>
        <p:txBody>
          <a:bodyPr/>
          <a:lstStyle>
            <a:lvl1pPr>
              <a:defRPr/>
            </a:lvl1pPr>
          </a:lstStyle>
          <a:p>
            <a:fld id="{078C3CD1-B9FE-4ED1-AAAE-4A460C252DE6}" type="slidenum">
              <a:rPr lang="de-DE" altLang="de-DE"/>
              <a:pPr/>
              <a:t>‹Nr.›</a:t>
            </a:fld>
            <a:endParaRPr lang="de-DE" altLang="de-DE"/>
          </a:p>
        </p:txBody>
      </p:sp>
    </p:spTree>
    <p:extLst>
      <p:ext uri="{BB962C8B-B14F-4D97-AF65-F5344CB8AC3E}">
        <p14:creationId xmlns:p14="http://schemas.microsoft.com/office/powerpoint/2010/main" val="4047914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0B0001-C1A8-40F4-B888-823472EDF8BB}"/>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3650EF53-1AE3-4A3D-922A-BBF8AAF9F836}"/>
              </a:ext>
            </a:extLst>
          </p:cNvPr>
          <p:cNvSpPr>
            <a:spLocks noGrp="1"/>
          </p:cNvSpPr>
          <p:nvPr>
            <p:ph sz="half" idx="1"/>
          </p:nvPr>
        </p:nvSpPr>
        <p:spPr>
          <a:xfrm>
            <a:off x="914400" y="1341438"/>
            <a:ext cx="3810000" cy="4789487"/>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603C37BB-59F3-4802-9C43-D752A7080987}"/>
              </a:ext>
            </a:extLst>
          </p:cNvPr>
          <p:cNvSpPr>
            <a:spLocks noGrp="1"/>
          </p:cNvSpPr>
          <p:nvPr>
            <p:ph sz="half" idx="2"/>
          </p:nvPr>
        </p:nvSpPr>
        <p:spPr>
          <a:xfrm>
            <a:off x="4876800" y="1341438"/>
            <a:ext cx="3810000" cy="4789487"/>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Fußzeilenplatzhalter 4">
            <a:extLst>
              <a:ext uri="{FF2B5EF4-FFF2-40B4-BE49-F238E27FC236}">
                <a16:creationId xmlns:a16="http://schemas.microsoft.com/office/drawing/2014/main" id="{B53A29BC-9751-4FF1-BAD0-A3CB649D8CD5}"/>
              </a:ext>
            </a:extLst>
          </p:cNvPr>
          <p:cNvSpPr>
            <a:spLocks noGrp="1"/>
          </p:cNvSpPr>
          <p:nvPr>
            <p:ph type="ftr" sz="quarter" idx="10"/>
          </p:nvPr>
        </p:nvSpPr>
        <p:spPr/>
        <p:txBody>
          <a:bodyPr/>
          <a:lstStyle>
            <a:lvl1pPr>
              <a:defRPr/>
            </a:lvl1pPr>
          </a:lstStyle>
          <a:p>
            <a:r>
              <a:rPr lang="de-DE" altLang="de-DE"/>
              <a:t>Alexander Recht: Grundeinkommen – Sackgasse oder Weg in die Zukunft?</a:t>
            </a:r>
          </a:p>
        </p:txBody>
      </p:sp>
      <p:sp>
        <p:nvSpPr>
          <p:cNvPr id="6" name="Foliennummernplatzhalter 5">
            <a:extLst>
              <a:ext uri="{FF2B5EF4-FFF2-40B4-BE49-F238E27FC236}">
                <a16:creationId xmlns:a16="http://schemas.microsoft.com/office/drawing/2014/main" id="{58BA3754-9EE0-4BCF-8E56-478A95591ACC}"/>
              </a:ext>
            </a:extLst>
          </p:cNvPr>
          <p:cNvSpPr>
            <a:spLocks noGrp="1"/>
          </p:cNvSpPr>
          <p:nvPr>
            <p:ph type="sldNum" sz="quarter" idx="11"/>
          </p:nvPr>
        </p:nvSpPr>
        <p:spPr/>
        <p:txBody>
          <a:bodyPr/>
          <a:lstStyle>
            <a:lvl1pPr>
              <a:defRPr/>
            </a:lvl1pPr>
          </a:lstStyle>
          <a:p>
            <a:fld id="{743FDA5D-AA91-49F0-B83E-14F3898D24C9}" type="slidenum">
              <a:rPr lang="de-DE" altLang="de-DE"/>
              <a:pPr/>
              <a:t>‹Nr.›</a:t>
            </a:fld>
            <a:endParaRPr lang="de-DE" altLang="de-DE"/>
          </a:p>
        </p:txBody>
      </p:sp>
    </p:spTree>
    <p:extLst>
      <p:ext uri="{BB962C8B-B14F-4D97-AF65-F5344CB8AC3E}">
        <p14:creationId xmlns:p14="http://schemas.microsoft.com/office/powerpoint/2010/main" val="2842515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D8EDD5-7A12-4686-AF71-F822E24C326F}"/>
              </a:ext>
            </a:extLst>
          </p:cNvPr>
          <p:cNvSpPr>
            <a:spLocks noGrp="1"/>
          </p:cNvSpPr>
          <p:nvPr>
            <p:ph type="title"/>
          </p:nvPr>
        </p:nvSpPr>
        <p:spPr>
          <a:xfrm>
            <a:off x="630238" y="365125"/>
            <a:ext cx="78867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94E72B8B-38F7-490A-A4DB-0946FD51847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1F9D2083-4416-4C4D-8634-0B8D1EE51534}"/>
              </a:ext>
            </a:extLst>
          </p:cNvPr>
          <p:cNvSpPr>
            <a:spLocks noGrp="1"/>
          </p:cNvSpPr>
          <p:nvPr>
            <p:ph sz="half" idx="2"/>
          </p:nvPr>
        </p:nvSpPr>
        <p:spPr>
          <a:xfrm>
            <a:off x="630238" y="2505075"/>
            <a:ext cx="386873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2425FFC9-306C-45F3-B31E-A208A2C18EFD}"/>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B897921F-DB3D-43E4-804D-CAC506E63D24}"/>
              </a:ext>
            </a:extLst>
          </p:cNvPr>
          <p:cNvSpPr>
            <a:spLocks noGrp="1"/>
          </p:cNvSpPr>
          <p:nvPr>
            <p:ph sz="quarter" idx="4"/>
          </p:nvPr>
        </p:nvSpPr>
        <p:spPr>
          <a:xfrm>
            <a:off x="4629150" y="2505075"/>
            <a:ext cx="38877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Fußzeilenplatzhalter 6">
            <a:extLst>
              <a:ext uri="{FF2B5EF4-FFF2-40B4-BE49-F238E27FC236}">
                <a16:creationId xmlns:a16="http://schemas.microsoft.com/office/drawing/2014/main" id="{1012278C-513A-4BE1-8584-1B63AC0C79A8}"/>
              </a:ext>
            </a:extLst>
          </p:cNvPr>
          <p:cNvSpPr>
            <a:spLocks noGrp="1"/>
          </p:cNvSpPr>
          <p:nvPr>
            <p:ph type="ftr" sz="quarter" idx="10"/>
          </p:nvPr>
        </p:nvSpPr>
        <p:spPr/>
        <p:txBody>
          <a:bodyPr/>
          <a:lstStyle>
            <a:lvl1pPr>
              <a:defRPr/>
            </a:lvl1pPr>
          </a:lstStyle>
          <a:p>
            <a:r>
              <a:rPr lang="de-DE" altLang="de-DE"/>
              <a:t>Alexander Recht: Grundeinkommen – Sackgasse oder Weg in die Zukunft?</a:t>
            </a:r>
          </a:p>
        </p:txBody>
      </p:sp>
      <p:sp>
        <p:nvSpPr>
          <p:cNvPr id="8" name="Foliennummernplatzhalter 7">
            <a:extLst>
              <a:ext uri="{FF2B5EF4-FFF2-40B4-BE49-F238E27FC236}">
                <a16:creationId xmlns:a16="http://schemas.microsoft.com/office/drawing/2014/main" id="{8EC80370-247A-4E37-91F1-A296E1BC9622}"/>
              </a:ext>
            </a:extLst>
          </p:cNvPr>
          <p:cNvSpPr>
            <a:spLocks noGrp="1"/>
          </p:cNvSpPr>
          <p:nvPr>
            <p:ph type="sldNum" sz="quarter" idx="11"/>
          </p:nvPr>
        </p:nvSpPr>
        <p:spPr/>
        <p:txBody>
          <a:bodyPr/>
          <a:lstStyle>
            <a:lvl1pPr>
              <a:defRPr/>
            </a:lvl1pPr>
          </a:lstStyle>
          <a:p>
            <a:fld id="{0505ADDF-A269-4C64-81D6-AF551CDC2A3D}" type="slidenum">
              <a:rPr lang="de-DE" altLang="de-DE"/>
              <a:pPr/>
              <a:t>‹Nr.›</a:t>
            </a:fld>
            <a:endParaRPr lang="de-DE" altLang="de-DE"/>
          </a:p>
        </p:txBody>
      </p:sp>
    </p:spTree>
    <p:extLst>
      <p:ext uri="{BB962C8B-B14F-4D97-AF65-F5344CB8AC3E}">
        <p14:creationId xmlns:p14="http://schemas.microsoft.com/office/powerpoint/2010/main" val="3731826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8BDE9E-49FB-4FAF-8E8E-252BA6385E74}"/>
              </a:ext>
            </a:extLst>
          </p:cNvPr>
          <p:cNvSpPr>
            <a:spLocks noGrp="1"/>
          </p:cNvSpPr>
          <p:nvPr>
            <p:ph type="title"/>
          </p:nvPr>
        </p:nvSpPr>
        <p:spPr/>
        <p:txBody>
          <a:bodyPr/>
          <a:lstStyle/>
          <a:p>
            <a:r>
              <a:rPr lang="de-DE"/>
              <a:t>Mastertitelformat bearbeiten</a:t>
            </a:r>
          </a:p>
        </p:txBody>
      </p:sp>
      <p:sp>
        <p:nvSpPr>
          <p:cNvPr id="3" name="Fußzeilenplatzhalter 2">
            <a:extLst>
              <a:ext uri="{FF2B5EF4-FFF2-40B4-BE49-F238E27FC236}">
                <a16:creationId xmlns:a16="http://schemas.microsoft.com/office/drawing/2014/main" id="{7343BB5E-A225-41C8-9AD0-E413066D3CAB}"/>
              </a:ext>
            </a:extLst>
          </p:cNvPr>
          <p:cNvSpPr>
            <a:spLocks noGrp="1"/>
          </p:cNvSpPr>
          <p:nvPr>
            <p:ph type="ftr" sz="quarter" idx="10"/>
          </p:nvPr>
        </p:nvSpPr>
        <p:spPr/>
        <p:txBody>
          <a:bodyPr/>
          <a:lstStyle>
            <a:lvl1pPr>
              <a:defRPr/>
            </a:lvl1pPr>
          </a:lstStyle>
          <a:p>
            <a:r>
              <a:rPr lang="de-DE" altLang="de-DE"/>
              <a:t>Alexander Recht: Grundeinkommen – Sackgasse oder Weg in die Zukunft?</a:t>
            </a:r>
          </a:p>
        </p:txBody>
      </p:sp>
      <p:sp>
        <p:nvSpPr>
          <p:cNvPr id="4" name="Foliennummernplatzhalter 3">
            <a:extLst>
              <a:ext uri="{FF2B5EF4-FFF2-40B4-BE49-F238E27FC236}">
                <a16:creationId xmlns:a16="http://schemas.microsoft.com/office/drawing/2014/main" id="{6973583B-1D30-4EA2-976B-D598B91D1840}"/>
              </a:ext>
            </a:extLst>
          </p:cNvPr>
          <p:cNvSpPr>
            <a:spLocks noGrp="1"/>
          </p:cNvSpPr>
          <p:nvPr>
            <p:ph type="sldNum" sz="quarter" idx="11"/>
          </p:nvPr>
        </p:nvSpPr>
        <p:spPr/>
        <p:txBody>
          <a:bodyPr/>
          <a:lstStyle>
            <a:lvl1pPr>
              <a:defRPr/>
            </a:lvl1pPr>
          </a:lstStyle>
          <a:p>
            <a:fld id="{8A2ADBB8-E5D0-4BAD-947E-DC93E5378E75}" type="slidenum">
              <a:rPr lang="de-DE" altLang="de-DE"/>
              <a:pPr/>
              <a:t>‹Nr.›</a:t>
            </a:fld>
            <a:endParaRPr lang="de-DE" altLang="de-DE"/>
          </a:p>
        </p:txBody>
      </p:sp>
    </p:spTree>
    <p:extLst>
      <p:ext uri="{BB962C8B-B14F-4D97-AF65-F5344CB8AC3E}">
        <p14:creationId xmlns:p14="http://schemas.microsoft.com/office/powerpoint/2010/main" val="1904679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Fußzeilenplatzhalter 1">
            <a:extLst>
              <a:ext uri="{FF2B5EF4-FFF2-40B4-BE49-F238E27FC236}">
                <a16:creationId xmlns:a16="http://schemas.microsoft.com/office/drawing/2014/main" id="{73B874C3-71EE-4376-B6AB-EF582A13AA88}"/>
              </a:ext>
            </a:extLst>
          </p:cNvPr>
          <p:cNvSpPr>
            <a:spLocks noGrp="1"/>
          </p:cNvSpPr>
          <p:nvPr>
            <p:ph type="ftr" sz="quarter" idx="10"/>
          </p:nvPr>
        </p:nvSpPr>
        <p:spPr/>
        <p:txBody>
          <a:bodyPr/>
          <a:lstStyle>
            <a:lvl1pPr>
              <a:defRPr/>
            </a:lvl1pPr>
          </a:lstStyle>
          <a:p>
            <a:r>
              <a:rPr lang="de-DE" altLang="de-DE"/>
              <a:t>Alexander Recht: Grundeinkommen – Sackgasse oder Weg in die Zukunft?</a:t>
            </a:r>
          </a:p>
        </p:txBody>
      </p:sp>
      <p:sp>
        <p:nvSpPr>
          <p:cNvPr id="3" name="Foliennummernplatzhalter 2">
            <a:extLst>
              <a:ext uri="{FF2B5EF4-FFF2-40B4-BE49-F238E27FC236}">
                <a16:creationId xmlns:a16="http://schemas.microsoft.com/office/drawing/2014/main" id="{826C21CE-88A9-44F0-B4A1-94C1C2C3D80F}"/>
              </a:ext>
            </a:extLst>
          </p:cNvPr>
          <p:cNvSpPr>
            <a:spLocks noGrp="1"/>
          </p:cNvSpPr>
          <p:nvPr>
            <p:ph type="sldNum" sz="quarter" idx="11"/>
          </p:nvPr>
        </p:nvSpPr>
        <p:spPr/>
        <p:txBody>
          <a:bodyPr/>
          <a:lstStyle>
            <a:lvl1pPr>
              <a:defRPr/>
            </a:lvl1pPr>
          </a:lstStyle>
          <a:p>
            <a:fld id="{816813E3-930C-45F0-B34A-633DEE304E20}" type="slidenum">
              <a:rPr lang="de-DE" altLang="de-DE"/>
              <a:pPr/>
              <a:t>‹Nr.›</a:t>
            </a:fld>
            <a:endParaRPr lang="de-DE" altLang="de-DE"/>
          </a:p>
        </p:txBody>
      </p:sp>
    </p:spTree>
    <p:extLst>
      <p:ext uri="{BB962C8B-B14F-4D97-AF65-F5344CB8AC3E}">
        <p14:creationId xmlns:p14="http://schemas.microsoft.com/office/powerpoint/2010/main" val="23306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90A5AC-40AE-4720-AE07-9ABCA5A04F4D}"/>
              </a:ext>
            </a:extLst>
          </p:cNvPr>
          <p:cNvSpPr>
            <a:spLocks noGrp="1"/>
          </p:cNvSpPr>
          <p:nvPr>
            <p:ph type="title"/>
          </p:nvPr>
        </p:nvSpPr>
        <p:spPr>
          <a:xfrm>
            <a:off x="630238" y="457200"/>
            <a:ext cx="2949575"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E1CBDA0B-556E-4C9A-8B0C-1668C0DF56AB}"/>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6AD7C360-F411-4C71-B440-F437DE2FBA2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Fußzeilenplatzhalter 4">
            <a:extLst>
              <a:ext uri="{FF2B5EF4-FFF2-40B4-BE49-F238E27FC236}">
                <a16:creationId xmlns:a16="http://schemas.microsoft.com/office/drawing/2014/main" id="{2638BEBD-958E-43E1-A769-6EB0620A14C8}"/>
              </a:ext>
            </a:extLst>
          </p:cNvPr>
          <p:cNvSpPr>
            <a:spLocks noGrp="1"/>
          </p:cNvSpPr>
          <p:nvPr>
            <p:ph type="ftr" sz="quarter" idx="10"/>
          </p:nvPr>
        </p:nvSpPr>
        <p:spPr/>
        <p:txBody>
          <a:bodyPr/>
          <a:lstStyle>
            <a:lvl1pPr>
              <a:defRPr/>
            </a:lvl1pPr>
          </a:lstStyle>
          <a:p>
            <a:r>
              <a:rPr lang="de-DE" altLang="de-DE"/>
              <a:t>Alexander Recht: Grundeinkommen – Sackgasse oder Weg in die Zukunft?</a:t>
            </a:r>
          </a:p>
        </p:txBody>
      </p:sp>
      <p:sp>
        <p:nvSpPr>
          <p:cNvPr id="6" name="Foliennummernplatzhalter 5">
            <a:extLst>
              <a:ext uri="{FF2B5EF4-FFF2-40B4-BE49-F238E27FC236}">
                <a16:creationId xmlns:a16="http://schemas.microsoft.com/office/drawing/2014/main" id="{1FDE49F1-8A15-48BA-B2FF-F127379FE276}"/>
              </a:ext>
            </a:extLst>
          </p:cNvPr>
          <p:cNvSpPr>
            <a:spLocks noGrp="1"/>
          </p:cNvSpPr>
          <p:nvPr>
            <p:ph type="sldNum" sz="quarter" idx="11"/>
          </p:nvPr>
        </p:nvSpPr>
        <p:spPr/>
        <p:txBody>
          <a:bodyPr/>
          <a:lstStyle>
            <a:lvl1pPr>
              <a:defRPr/>
            </a:lvl1pPr>
          </a:lstStyle>
          <a:p>
            <a:fld id="{D0192A0A-41CE-4B5E-84B3-A9A9575F11CD}" type="slidenum">
              <a:rPr lang="de-DE" altLang="de-DE"/>
              <a:pPr/>
              <a:t>‹Nr.›</a:t>
            </a:fld>
            <a:endParaRPr lang="de-DE" altLang="de-DE"/>
          </a:p>
        </p:txBody>
      </p:sp>
    </p:spTree>
    <p:extLst>
      <p:ext uri="{BB962C8B-B14F-4D97-AF65-F5344CB8AC3E}">
        <p14:creationId xmlns:p14="http://schemas.microsoft.com/office/powerpoint/2010/main" val="3650685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704DFF-97F6-47E6-8736-36A115FA9D5E}"/>
              </a:ext>
            </a:extLst>
          </p:cNvPr>
          <p:cNvSpPr>
            <a:spLocks noGrp="1"/>
          </p:cNvSpPr>
          <p:nvPr>
            <p:ph type="title"/>
          </p:nvPr>
        </p:nvSpPr>
        <p:spPr>
          <a:xfrm>
            <a:off x="630238" y="457200"/>
            <a:ext cx="2949575"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7E354229-11B6-4F9E-98EA-AFFEC32D5895}"/>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26427674-0C25-460C-9D28-888483A52C8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Fußzeilenplatzhalter 4">
            <a:extLst>
              <a:ext uri="{FF2B5EF4-FFF2-40B4-BE49-F238E27FC236}">
                <a16:creationId xmlns:a16="http://schemas.microsoft.com/office/drawing/2014/main" id="{45B86514-63A7-4248-B0D4-1D294D002DE8}"/>
              </a:ext>
            </a:extLst>
          </p:cNvPr>
          <p:cNvSpPr>
            <a:spLocks noGrp="1"/>
          </p:cNvSpPr>
          <p:nvPr>
            <p:ph type="ftr" sz="quarter" idx="10"/>
          </p:nvPr>
        </p:nvSpPr>
        <p:spPr/>
        <p:txBody>
          <a:bodyPr/>
          <a:lstStyle>
            <a:lvl1pPr>
              <a:defRPr/>
            </a:lvl1pPr>
          </a:lstStyle>
          <a:p>
            <a:r>
              <a:rPr lang="de-DE" altLang="de-DE"/>
              <a:t>Alexander Recht: Grundeinkommen – Sackgasse oder Weg in die Zukunft?</a:t>
            </a:r>
          </a:p>
        </p:txBody>
      </p:sp>
      <p:sp>
        <p:nvSpPr>
          <p:cNvPr id="6" name="Foliennummernplatzhalter 5">
            <a:extLst>
              <a:ext uri="{FF2B5EF4-FFF2-40B4-BE49-F238E27FC236}">
                <a16:creationId xmlns:a16="http://schemas.microsoft.com/office/drawing/2014/main" id="{B05EDC34-8CD7-4E52-A88E-0A3160A950E2}"/>
              </a:ext>
            </a:extLst>
          </p:cNvPr>
          <p:cNvSpPr>
            <a:spLocks noGrp="1"/>
          </p:cNvSpPr>
          <p:nvPr>
            <p:ph type="sldNum" sz="quarter" idx="11"/>
          </p:nvPr>
        </p:nvSpPr>
        <p:spPr/>
        <p:txBody>
          <a:bodyPr/>
          <a:lstStyle>
            <a:lvl1pPr>
              <a:defRPr/>
            </a:lvl1pPr>
          </a:lstStyle>
          <a:p>
            <a:fld id="{44DFF94C-B244-40B0-8ABA-666CEAFB3D52}" type="slidenum">
              <a:rPr lang="de-DE" altLang="de-DE"/>
              <a:pPr/>
              <a:t>‹Nr.›</a:t>
            </a:fld>
            <a:endParaRPr lang="de-DE" altLang="de-DE"/>
          </a:p>
        </p:txBody>
      </p:sp>
    </p:spTree>
    <p:extLst>
      <p:ext uri="{BB962C8B-B14F-4D97-AF65-F5344CB8AC3E}">
        <p14:creationId xmlns:p14="http://schemas.microsoft.com/office/powerpoint/2010/main" val="392094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9" name="Rectangle 7">
            <a:extLst>
              <a:ext uri="{FF2B5EF4-FFF2-40B4-BE49-F238E27FC236}">
                <a16:creationId xmlns:a16="http://schemas.microsoft.com/office/drawing/2014/main" id="{D8C98542-4B68-4B75-A886-49E80A811F81}"/>
              </a:ext>
            </a:extLst>
          </p:cNvPr>
          <p:cNvSpPr>
            <a:spLocks noGrp="1" noChangeArrowheads="1"/>
          </p:cNvSpPr>
          <p:nvPr>
            <p:ph type="title"/>
          </p:nvPr>
        </p:nvSpPr>
        <p:spPr bwMode="auto">
          <a:xfrm>
            <a:off x="914400" y="277813"/>
            <a:ext cx="7772400" cy="919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DE" altLang="de-DE"/>
              <a:t>Titelmasterformat durch Klicken bearbeiten</a:t>
            </a:r>
          </a:p>
        </p:txBody>
      </p:sp>
      <p:sp>
        <p:nvSpPr>
          <p:cNvPr id="59400" name="Rectangle 8">
            <a:extLst>
              <a:ext uri="{FF2B5EF4-FFF2-40B4-BE49-F238E27FC236}">
                <a16:creationId xmlns:a16="http://schemas.microsoft.com/office/drawing/2014/main" id="{F5E4746D-C1C8-4395-A6E4-9119599ECCC7}"/>
              </a:ext>
            </a:extLst>
          </p:cNvPr>
          <p:cNvSpPr>
            <a:spLocks noGrp="1" noChangeArrowheads="1"/>
          </p:cNvSpPr>
          <p:nvPr>
            <p:ph type="body" idx="1"/>
          </p:nvPr>
        </p:nvSpPr>
        <p:spPr bwMode="auto">
          <a:xfrm>
            <a:off x="914400" y="1341438"/>
            <a:ext cx="7772400" cy="4789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59402" name="Rectangle 10">
            <a:extLst>
              <a:ext uri="{FF2B5EF4-FFF2-40B4-BE49-F238E27FC236}">
                <a16:creationId xmlns:a16="http://schemas.microsoft.com/office/drawing/2014/main" id="{1F57BE47-DF65-49B7-8404-30381DB41CBE}"/>
              </a:ext>
            </a:extLst>
          </p:cNvPr>
          <p:cNvSpPr>
            <a:spLocks noGrp="1" noChangeArrowheads="1"/>
          </p:cNvSpPr>
          <p:nvPr>
            <p:ph type="ftr" sz="quarter" idx="3"/>
          </p:nvPr>
        </p:nvSpPr>
        <p:spPr bwMode="auto">
          <a:xfrm>
            <a:off x="900113" y="6248400"/>
            <a:ext cx="62642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mn-lt"/>
              </a:defRPr>
            </a:lvl1pPr>
          </a:lstStyle>
          <a:p>
            <a:r>
              <a:rPr lang="de-DE" altLang="de-DE"/>
              <a:t>Alexander Recht: Grundeinkommen – Sackgasse oder Weg in die Zukunft?</a:t>
            </a:r>
          </a:p>
        </p:txBody>
      </p:sp>
      <p:sp>
        <p:nvSpPr>
          <p:cNvPr id="59403" name="Rectangle 11">
            <a:extLst>
              <a:ext uri="{FF2B5EF4-FFF2-40B4-BE49-F238E27FC236}">
                <a16:creationId xmlns:a16="http://schemas.microsoft.com/office/drawing/2014/main" id="{6B7A4E35-BCB0-4544-BCF4-7BC6AC992C85}"/>
              </a:ext>
            </a:extLst>
          </p:cNvPr>
          <p:cNvSpPr>
            <a:spLocks noGrp="1" noChangeArrowheads="1"/>
          </p:cNvSpPr>
          <p:nvPr>
            <p:ph type="sldNum" sz="quarter" idx="4"/>
          </p:nvPr>
        </p:nvSpPr>
        <p:spPr bwMode="auto">
          <a:xfrm>
            <a:off x="7235825" y="6248400"/>
            <a:ext cx="1450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mn-lt"/>
              </a:defRPr>
            </a:lvl1pPr>
          </a:lstStyle>
          <a:p>
            <a:fld id="{1F5A9138-5EBD-42BA-B551-2494DED29AF4}" type="slidenum">
              <a:rPr lang="de-DE" altLang="de-DE"/>
              <a:pPr/>
              <a:t>‹Nr.›</a:t>
            </a:fld>
            <a:endParaRPr lang="de-DE" altLang="de-DE"/>
          </a:p>
        </p:txBody>
      </p:sp>
      <p:sp>
        <p:nvSpPr>
          <p:cNvPr id="59405" name="Rectangle 13">
            <a:extLst>
              <a:ext uri="{FF2B5EF4-FFF2-40B4-BE49-F238E27FC236}">
                <a16:creationId xmlns:a16="http://schemas.microsoft.com/office/drawing/2014/main" id="{F91E3D7B-BDD3-46E2-B6D0-8F450B8A9B47}"/>
              </a:ext>
            </a:extLst>
          </p:cNvPr>
          <p:cNvSpPr>
            <a:spLocks noChangeArrowheads="1"/>
          </p:cNvSpPr>
          <p:nvPr userDrawn="1"/>
        </p:nvSpPr>
        <p:spPr bwMode="auto">
          <a:xfrm>
            <a:off x="0" y="0"/>
            <a:ext cx="684213" cy="2276475"/>
          </a:xfrm>
          <a:prstGeom prst="rect">
            <a:avLst/>
          </a:prstGeom>
          <a:solidFill>
            <a:schemeClr val="tx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59406" name="Line 14">
            <a:extLst>
              <a:ext uri="{FF2B5EF4-FFF2-40B4-BE49-F238E27FC236}">
                <a16:creationId xmlns:a16="http://schemas.microsoft.com/office/drawing/2014/main" id="{1BEAED26-C566-4C73-B67C-CFD1171311B3}"/>
              </a:ext>
            </a:extLst>
          </p:cNvPr>
          <p:cNvSpPr>
            <a:spLocks noChangeShapeType="1"/>
          </p:cNvSpPr>
          <p:nvPr userDrawn="1"/>
        </p:nvSpPr>
        <p:spPr bwMode="auto">
          <a:xfrm>
            <a:off x="684213" y="1196975"/>
            <a:ext cx="7991475" cy="0"/>
          </a:xfrm>
          <a:prstGeom prst="line">
            <a:avLst/>
          </a:prstGeom>
          <a:noFill/>
          <a:ln w="254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59407" name="Rectangle 15">
            <a:extLst>
              <a:ext uri="{FF2B5EF4-FFF2-40B4-BE49-F238E27FC236}">
                <a16:creationId xmlns:a16="http://schemas.microsoft.com/office/drawing/2014/main" id="{AD6C8FDA-0A16-4F8C-BD91-82CE230326AF}"/>
              </a:ext>
            </a:extLst>
          </p:cNvPr>
          <p:cNvSpPr>
            <a:spLocks noChangeArrowheads="1"/>
          </p:cNvSpPr>
          <p:nvPr userDrawn="1"/>
        </p:nvSpPr>
        <p:spPr bwMode="auto">
          <a:xfrm>
            <a:off x="0" y="2276475"/>
            <a:ext cx="684213" cy="237648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59408" name="Rectangle 16">
            <a:extLst>
              <a:ext uri="{FF2B5EF4-FFF2-40B4-BE49-F238E27FC236}">
                <a16:creationId xmlns:a16="http://schemas.microsoft.com/office/drawing/2014/main" id="{72B02F24-CE1D-4EBD-B50E-677D4C98D1AE}"/>
              </a:ext>
            </a:extLst>
          </p:cNvPr>
          <p:cNvSpPr>
            <a:spLocks noChangeArrowheads="1"/>
          </p:cNvSpPr>
          <p:nvPr userDrawn="1"/>
        </p:nvSpPr>
        <p:spPr bwMode="auto">
          <a:xfrm>
            <a:off x="0" y="4652963"/>
            <a:ext cx="684213" cy="2205037"/>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hf hdr="0" dt="0"/>
  <p:txStyles>
    <p:titleStyle>
      <a:lvl1pPr algn="l" rtl="0" fontAlgn="base">
        <a:spcBef>
          <a:spcPct val="0"/>
        </a:spcBef>
        <a:spcAft>
          <a:spcPct val="0"/>
        </a:spcAft>
        <a:defRPr sz="2800" b="1" kern="1200">
          <a:solidFill>
            <a:schemeClr val="tx2"/>
          </a:solidFill>
          <a:latin typeface="+mj-lt"/>
          <a:ea typeface="+mj-ea"/>
          <a:cs typeface="+mj-cs"/>
        </a:defRPr>
      </a:lvl1pPr>
      <a:lvl2pPr algn="l" rtl="0" fontAlgn="base">
        <a:spcBef>
          <a:spcPct val="0"/>
        </a:spcBef>
        <a:spcAft>
          <a:spcPct val="0"/>
        </a:spcAft>
        <a:defRPr sz="2800" b="1">
          <a:solidFill>
            <a:schemeClr val="tx2"/>
          </a:solidFill>
          <a:latin typeface="Verdana" panose="020B0604030504040204" pitchFamily="34" charset="0"/>
          <a:cs typeface="Arial" panose="020B0604020202020204" pitchFamily="34" charset="0"/>
        </a:defRPr>
      </a:lvl2pPr>
      <a:lvl3pPr algn="l" rtl="0" fontAlgn="base">
        <a:spcBef>
          <a:spcPct val="0"/>
        </a:spcBef>
        <a:spcAft>
          <a:spcPct val="0"/>
        </a:spcAft>
        <a:defRPr sz="2800" b="1">
          <a:solidFill>
            <a:schemeClr val="tx2"/>
          </a:solidFill>
          <a:latin typeface="Verdana" panose="020B0604030504040204" pitchFamily="34" charset="0"/>
          <a:cs typeface="Arial" panose="020B0604020202020204" pitchFamily="34" charset="0"/>
        </a:defRPr>
      </a:lvl3pPr>
      <a:lvl4pPr algn="l" rtl="0" fontAlgn="base">
        <a:spcBef>
          <a:spcPct val="0"/>
        </a:spcBef>
        <a:spcAft>
          <a:spcPct val="0"/>
        </a:spcAft>
        <a:defRPr sz="2800" b="1">
          <a:solidFill>
            <a:schemeClr val="tx2"/>
          </a:solidFill>
          <a:latin typeface="Verdana" panose="020B0604030504040204" pitchFamily="34" charset="0"/>
          <a:cs typeface="Arial" panose="020B0604020202020204" pitchFamily="34" charset="0"/>
        </a:defRPr>
      </a:lvl4pPr>
      <a:lvl5pPr algn="l" rtl="0" fontAlgn="base">
        <a:spcBef>
          <a:spcPct val="0"/>
        </a:spcBef>
        <a:spcAft>
          <a:spcPct val="0"/>
        </a:spcAft>
        <a:defRPr sz="2800" b="1">
          <a:solidFill>
            <a:schemeClr val="tx2"/>
          </a:solidFill>
          <a:latin typeface="Verdana" panose="020B0604030504040204" pitchFamily="34" charset="0"/>
          <a:cs typeface="Arial" panose="020B0604020202020204" pitchFamily="34" charset="0"/>
        </a:defRPr>
      </a:lvl5pPr>
      <a:lvl6pPr marL="457200" algn="l" rtl="0" fontAlgn="base">
        <a:spcBef>
          <a:spcPct val="0"/>
        </a:spcBef>
        <a:spcAft>
          <a:spcPct val="0"/>
        </a:spcAft>
        <a:defRPr sz="2800" b="1">
          <a:solidFill>
            <a:schemeClr val="tx2"/>
          </a:solidFill>
          <a:latin typeface="Verdana" panose="020B0604030504040204" pitchFamily="34" charset="0"/>
          <a:cs typeface="Arial" panose="020B0604020202020204" pitchFamily="34" charset="0"/>
        </a:defRPr>
      </a:lvl6pPr>
      <a:lvl7pPr marL="914400" algn="l" rtl="0" fontAlgn="base">
        <a:spcBef>
          <a:spcPct val="0"/>
        </a:spcBef>
        <a:spcAft>
          <a:spcPct val="0"/>
        </a:spcAft>
        <a:defRPr sz="2800" b="1">
          <a:solidFill>
            <a:schemeClr val="tx2"/>
          </a:solidFill>
          <a:latin typeface="Verdana" panose="020B0604030504040204" pitchFamily="34" charset="0"/>
          <a:cs typeface="Arial" panose="020B0604020202020204" pitchFamily="34" charset="0"/>
        </a:defRPr>
      </a:lvl7pPr>
      <a:lvl8pPr marL="1371600" algn="l" rtl="0" fontAlgn="base">
        <a:spcBef>
          <a:spcPct val="0"/>
        </a:spcBef>
        <a:spcAft>
          <a:spcPct val="0"/>
        </a:spcAft>
        <a:defRPr sz="2800" b="1">
          <a:solidFill>
            <a:schemeClr val="tx2"/>
          </a:solidFill>
          <a:latin typeface="Verdana" panose="020B0604030504040204" pitchFamily="34" charset="0"/>
          <a:cs typeface="Arial" panose="020B0604020202020204" pitchFamily="34" charset="0"/>
        </a:defRPr>
      </a:lvl8pPr>
      <a:lvl9pPr marL="1828800" algn="l" rtl="0" fontAlgn="base">
        <a:spcBef>
          <a:spcPct val="0"/>
        </a:spcBef>
        <a:spcAft>
          <a:spcPct val="0"/>
        </a:spcAft>
        <a:defRPr sz="2800" b="1">
          <a:solidFill>
            <a:schemeClr val="tx2"/>
          </a:solidFill>
          <a:latin typeface="Verdana" panose="020B0604030504040204" pitchFamily="34" charset="0"/>
          <a:cs typeface="Arial" panose="020B0604020202020204" pitchFamily="34" charset="0"/>
        </a:defRPr>
      </a:lvl9pPr>
    </p:titleStyle>
    <p:bodyStyle>
      <a:lvl1pPr marL="342900" indent="-342900" algn="l" rtl="0" fontAlgn="base">
        <a:spcBef>
          <a:spcPct val="20000"/>
        </a:spcBef>
        <a:spcAft>
          <a:spcPct val="0"/>
        </a:spcAft>
        <a:buClr>
          <a:schemeClr val="bg2"/>
        </a:buClr>
        <a:buSzPct val="90000"/>
        <a:buFont typeface="Wingdings" panose="05000000000000000000" pitchFamily="2" charset="2"/>
        <a:buChar char="n"/>
        <a:defRPr sz="2000" kern="1200">
          <a:solidFill>
            <a:schemeClr val="tx1"/>
          </a:solidFill>
          <a:latin typeface="+mn-lt"/>
          <a:ea typeface="+mn-ea"/>
          <a:cs typeface="+mn-cs"/>
        </a:defRPr>
      </a:lvl1pPr>
      <a:lvl2pPr marL="742950" indent="-285750" algn="l" rtl="0" fontAlgn="base">
        <a:spcBef>
          <a:spcPct val="20000"/>
        </a:spcBef>
        <a:spcAft>
          <a:spcPct val="0"/>
        </a:spcAft>
        <a:buClr>
          <a:schemeClr val="bg2"/>
        </a:buClr>
        <a:buSzPct val="90000"/>
        <a:buFont typeface="Wingdings" panose="05000000000000000000" pitchFamily="2" charset="2"/>
        <a:buChar char="o"/>
        <a:defRPr kern="1200">
          <a:solidFill>
            <a:schemeClr val="tx1"/>
          </a:solidFill>
          <a:latin typeface="+mn-lt"/>
          <a:ea typeface="+mn-ea"/>
          <a:cs typeface="+mn-cs"/>
        </a:defRPr>
      </a:lvl2pPr>
      <a:lvl3pPr marL="1143000" indent="-228600" algn="l" rtl="0" fontAlgn="base">
        <a:spcBef>
          <a:spcPct val="20000"/>
        </a:spcBef>
        <a:spcAft>
          <a:spcPct val="0"/>
        </a:spcAft>
        <a:buClr>
          <a:schemeClr val="bg2"/>
        </a:buClr>
        <a:buSzPct val="90000"/>
        <a:buFont typeface="Wingdings" panose="05000000000000000000" pitchFamily="2" charset="2"/>
        <a:buChar char="n"/>
        <a:defRPr sz="1600" kern="1200">
          <a:solidFill>
            <a:schemeClr val="tx1"/>
          </a:solidFill>
          <a:latin typeface="+mn-lt"/>
          <a:ea typeface="+mn-ea"/>
          <a:cs typeface="+mn-cs"/>
        </a:defRPr>
      </a:lvl3pPr>
      <a:lvl4pPr marL="1600200" indent="-228600" algn="l" rtl="0" fontAlgn="base">
        <a:spcBef>
          <a:spcPct val="20000"/>
        </a:spcBef>
        <a:spcAft>
          <a:spcPct val="0"/>
        </a:spcAft>
        <a:buClr>
          <a:schemeClr val="bg2"/>
        </a:buClr>
        <a:buSzPct val="90000"/>
        <a:buFont typeface="Wingdings" panose="05000000000000000000" pitchFamily="2" charset="2"/>
        <a:buChar char="o"/>
        <a:defRPr sz="1400" kern="1200">
          <a:solidFill>
            <a:schemeClr val="tx1"/>
          </a:solidFill>
          <a:latin typeface="+mn-lt"/>
          <a:ea typeface="+mn-ea"/>
          <a:cs typeface="+mn-cs"/>
        </a:defRPr>
      </a:lvl4pPr>
      <a:lvl5pPr marL="2057400" indent="-228600" algn="l" rtl="0" fontAlgn="base">
        <a:spcBef>
          <a:spcPct val="20000"/>
        </a:spcBef>
        <a:spcAft>
          <a:spcPct val="0"/>
        </a:spcAft>
        <a:buClr>
          <a:schemeClr val="bg2"/>
        </a:buClr>
        <a:buSzPct val="90000"/>
        <a:buFont typeface="Wingdings" panose="05000000000000000000" pitchFamily="2" charset="2"/>
        <a:buChar char="n"/>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5AB46B4-5DA4-4D54-810A-6D959C297540}"/>
              </a:ext>
            </a:extLst>
          </p:cNvPr>
          <p:cNvSpPr>
            <a:spLocks noGrp="1" noChangeArrowheads="1"/>
          </p:cNvSpPr>
          <p:nvPr>
            <p:ph type="ctrTitle"/>
          </p:nvPr>
        </p:nvSpPr>
        <p:spPr/>
        <p:txBody>
          <a:bodyPr/>
          <a:lstStyle/>
          <a:p>
            <a:r>
              <a:rPr lang="de-DE" altLang="de-DE"/>
              <a:t>Bedingungsloses</a:t>
            </a:r>
            <a:br>
              <a:rPr lang="de-DE" altLang="de-DE"/>
            </a:br>
            <a:r>
              <a:rPr lang="de-DE" altLang="de-DE"/>
              <a:t>Grundeinkommen</a:t>
            </a:r>
          </a:p>
        </p:txBody>
      </p:sp>
      <p:sp>
        <p:nvSpPr>
          <p:cNvPr id="2051" name="Rectangle 3">
            <a:extLst>
              <a:ext uri="{FF2B5EF4-FFF2-40B4-BE49-F238E27FC236}">
                <a16:creationId xmlns:a16="http://schemas.microsoft.com/office/drawing/2014/main" id="{BF6F3AA0-0CE0-48B7-B44D-B651C8E2B5CD}"/>
              </a:ext>
            </a:extLst>
          </p:cNvPr>
          <p:cNvSpPr>
            <a:spLocks noGrp="1" noChangeArrowheads="1"/>
          </p:cNvSpPr>
          <p:nvPr>
            <p:ph type="subTitle" idx="1"/>
          </p:nvPr>
        </p:nvSpPr>
        <p:spPr/>
        <p:txBody>
          <a:bodyPr/>
          <a:lstStyle/>
          <a:p>
            <a:r>
              <a:rPr lang="de-DE" altLang="de-DE"/>
              <a:t>Sackgasse oder Weg in die Zukunft?</a:t>
            </a:r>
          </a:p>
          <a:p>
            <a:endParaRPr lang="de-DE" altLang="de-DE"/>
          </a:p>
          <a:p>
            <a:pPr algn="r"/>
            <a:r>
              <a:rPr lang="de-DE" altLang="de-DE" sz="1600"/>
              <a:t>Alexander Recht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45612351-B7F3-4835-A67D-1FB878C352B2}"/>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A8A3475D-BEFC-486C-BC1E-4C0E65659226}"/>
              </a:ext>
            </a:extLst>
          </p:cNvPr>
          <p:cNvSpPr>
            <a:spLocks noGrp="1"/>
          </p:cNvSpPr>
          <p:nvPr>
            <p:ph type="sldNum" sz="quarter" idx="11"/>
          </p:nvPr>
        </p:nvSpPr>
        <p:spPr/>
        <p:txBody>
          <a:bodyPr/>
          <a:lstStyle/>
          <a:p>
            <a:fld id="{757B65D7-0D39-413F-B5FD-B6426C365A03}" type="slidenum">
              <a:rPr lang="de-DE" altLang="de-DE"/>
              <a:pPr/>
              <a:t>10</a:t>
            </a:fld>
            <a:endParaRPr lang="de-DE" altLang="de-DE"/>
          </a:p>
        </p:txBody>
      </p:sp>
      <p:sp>
        <p:nvSpPr>
          <p:cNvPr id="100354" name="Rectangle 2">
            <a:extLst>
              <a:ext uri="{FF2B5EF4-FFF2-40B4-BE49-F238E27FC236}">
                <a16:creationId xmlns:a16="http://schemas.microsoft.com/office/drawing/2014/main" id="{F01400B4-2CD0-4112-97B4-8A57AA81F8C2}"/>
              </a:ext>
            </a:extLst>
          </p:cNvPr>
          <p:cNvSpPr>
            <a:spLocks noGrp="1" noChangeArrowheads="1"/>
          </p:cNvSpPr>
          <p:nvPr>
            <p:ph type="title"/>
          </p:nvPr>
        </p:nvSpPr>
        <p:spPr/>
        <p:txBody>
          <a:bodyPr/>
          <a:lstStyle/>
          <a:p>
            <a:r>
              <a:rPr lang="de-DE" altLang="de-DE"/>
              <a:t>Leistungshöhe und Finanzen</a:t>
            </a:r>
          </a:p>
        </p:txBody>
      </p:sp>
      <p:sp>
        <p:nvSpPr>
          <p:cNvPr id="100355" name="Rectangle 3">
            <a:extLst>
              <a:ext uri="{FF2B5EF4-FFF2-40B4-BE49-F238E27FC236}">
                <a16:creationId xmlns:a16="http://schemas.microsoft.com/office/drawing/2014/main" id="{7F843B2E-22D9-47E7-8ED8-53D6DA8F8276}"/>
              </a:ext>
            </a:extLst>
          </p:cNvPr>
          <p:cNvSpPr>
            <a:spLocks noGrp="1" noChangeArrowheads="1"/>
          </p:cNvSpPr>
          <p:nvPr>
            <p:ph type="body" idx="1"/>
          </p:nvPr>
        </p:nvSpPr>
        <p:spPr/>
        <p:txBody>
          <a:bodyPr/>
          <a:lstStyle/>
          <a:p>
            <a:r>
              <a:rPr lang="de-DE" altLang="de-DE"/>
              <a:t>Der Kapitalismus hat also die Produktivkräfte so entwickelt, dass genügend Reichtum vorhanden ist.</a:t>
            </a:r>
          </a:p>
          <a:p>
            <a:endParaRPr lang="de-DE" altLang="de-DE"/>
          </a:p>
          <a:p>
            <a:r>
              <a:rPr lang="de-DE" altLang="de-DE"/>
              <a:t>Allerdings ist er im Kapitalismus primär ungleich verteilt; sowohl für die individuelle Verfügung vieler wie auch für sinnvolle öffentliche Aufgaben stehen zu wenig Mittel zur Verfügung; wenige Reiche verfügen aber über viel Mittel.</a:t>
            </a:r>
          </a:p>
          <a:p>
            <a:endParaRPr lang="de-DE" altLang="de-DE"/>
          </a:p>
          <a:p>
            <a:r>
              <a:rPr lang="de-DE" altLang="de-DE"/>
              <a:t>Für die Finanzierung sinnvoller Politiken – hier: eine höhere Grundsicherung – ist zwar potentiell genügend Reichtum vorhanden. Es stellt sich aber die Machtfrage, ob die Verteilung tatsächlich gelingt.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5CF8D12E-568C-4741-A690-ABB5ED67EA52}"/>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0ACF96F5-C102-4D7F-ACCF-EF46F7053B30}"/>
              </a:ext>
            </a:extLst>
          </p:cNvPr>
          <p:cNvSpPr>
            <a:spLocks noGrp="1"/>
          </p:cNvSpPr>
          <p:nvPr>
            <p:ph type="sldNum" sz="quarter" idx="11"/>
          </p:nvPr>
        </p:nvSpPr>
        <p:spPr/>
        <p:txBody>
          <a:bodyPr/>
          <a:lstStyle/>
          <a:p>
            <a:fld id="{551603B8-2A82-445E-BBAC-727B86479B7B}" type="slidenum">
              <a:rPr lang="de-DE" altLang="de-DE"/>
              <a:pPr/>
              <a:t>11</a:t>
            </a:fld>
            <a:endParaRPr lang="de-DE" altLang="de-DE"/>
          </a:p>
        </p:txBody>
      </p:sp>
      <p:sp>
        <p:nvSpPr>
          <p:cNvPr id="91138" name="Rectangle 2">
            <a:extLst>
              <a:ext uri="{FF2B5EF4-FFF2-40B4-BE49-F238E27FC236}">
                <a16:creationId xmlns:a16="http://schemas.microsoft.com/office/drawing/2014/main" id="{502ABF7B-A6C1-4548-8825-10CD3B829DB5}"/>
              </a:ext>
            </a:extLst>
          </p:cNvPr>
          <p:cNvSpPr>
            <a:spLocks noGrp="1" noChangeArrowheads="1"/>
          </p:cNvSpPr>
          <p:nvPr>
            <p:ph type="title"/>
          </p:nvPr>
        </p:nvSpPr>
        <p:spPr/>
        <p:txBody>
          <a:bodyPr/>
          <a:lstStyle/>
          <a:p>
            <a:r>
              <a:rPr lang="de-DE" altLang="de-DE"/>
              <a:t>Leistungshöhe und Finanzen</a:t>
            </a:r>
          </a:p>
        </p:txBody>
      </p:sp>
      <p:sp>
        <p:nvSpPr>
          <p:cNvPr id="91139" name="Rectangle 3">
            <a:extLst>
              <a:ext uri="{FF2B5EF4-FFF2-40B4-BE49-F238E27FC236}">
                <a16:creationId xmlns:a16="http://schemas.microsoft.com/office/drawing/2014/main" id="{E769EC90-024B-4ED6-A2DA-59D39F559FAD}"/>
              </a:ext>
            </a:extLst>
          </p:cNvPr>
          <p:cNvSpPr>
            <a:spLocks noGrp="1" noChangeArrowheads="1"/>
          </p:cNvSpPr>
          <p:nvPr>
            <p:ph type="body" idx="1"/>
          </p:nvPr>
        </p:nvSpPr>
        <p:spPr/>
        <p:txBody>
          <a:bodyPr/>
          <a:lstStyle/>
          <a:p>
            <a:r>
              <a:rPr lang="de-DE" altLang="de-DE"/>
              <a:t>Dass sowohl die Einnahmen- wie auch die Ausgabenseite relativ angegeben werden, also durch Bezug auf das BIP, zeigt jedoch auch:</a:t>
            </a:r>
          </a:p>
          <a:p>
            <a:endParaRPr lang="de-DE" altLang="de-DE"/>
          </a:p>
          <a:p>
            <a:r>
              <a:rPr lang="de-DE" altLang="de-DE"/>
              <a:t>Ohne Wertschöpfung können soziale Leistungen nicht finanziert werden (wobei auch richtig ist, dass soziale Leistungen das BIP mit realisieren!). Wertschöpfung aber basiert auf der Verausgabung von Erwerbsarbeit!</a:t>
            </a:r>
          </a:p>
          <a:p>
            <a:endParaRPr lang="de-DE" altLang="de-DE"/>
          </a:p>
          <a:p>
            <a:r>
              <a:rPr lang="de-DE" altLang="de-DE"/>
              <a:t>Daher eine erster Schluss: ALLE rationalen linken Konzepte sollten die Leistungshöhe anheben, hierbei aber auch die Finanzierung via Erwerbsarbeit in den Blick nehmen! Das Konzept des Bedingungslosen Grundeinkommens vernachlässigt Letzteres aber.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CC885CEA-BB14-4773-B6BC-D1027E15D629}"/>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71B03125-8D31-4F23-A872-93E4E906014A}"/>
              </a:ext>
            </a:extLst>
          </p:cNvPr>
          <p:cNvSpPr>
            <a:spLocks noGrp="1"/>
          </p:cNvSpPr>
          <p:nvPr>
            <p:ph type="sldNum" sz="quarter" idx="11"/>
          </p:nvPr>
        </p:nvSpPr>
        <p:spPr/>
        <p:txBody>
          <a:bodyPr/>
          <a:lstStyle/>
          <a:p>
            <a:fld id="{E7579F6A-45DE-4678-86F8-63E51AE1312C}" type="slidenum">
              <a:rPr lang="de-DE" altLang="de-DE"/>
              <a:pPr/>
              <a:t>12</a:t>
            </a:fld>
            <a:endParaRPr lang="de-DE" altLang="de-DE"/>
          </a:p>
        </p:txBody>
      </p:sp>
      <p:sp>
        <p:nvSpPr>
          <p:cNvPr id="98306" name="Rectangle 2">
            <a:extLst>
              <a:ext uri="{FF2B5EF4-FFF2-40B4-BE49-F238E27FC236}">
                <a16:creationId xmlns:a16="http://schemas.microsoft.com/office/drawing/2014/main" id="{844DAB52-F548-40F9-AB55-8DB2283DF7B1}"/>
              </a:ext>
            </a:extLst>
          </p:cNvPr>
          <p:cNvSpPr>
            <a:spLocks noGrp="1" noChangeArrowheads="1"/>
          </p:cNvSpPr>
          <p:nvPr>
            <p:ph type="title"/>
          </p:nvPr>
        </p:nvSpPr>
        <p:spPr/>
        <p:txBody>
          <a:bodyPr/>
          <a:lstStyle/>
          <a:p>
            <a:r>
              <a:rPr lang="de-DE" altLang="de-DE"/>
              <a:t>Repressionen</a:t>
            </a:r>
          </a:p>
        </p:txBody>
      </p:sp>
      <p:sp>
        <p:nvSpPr>
          <p:cNvPr id="98307" name="Rectangle 3">
            <a:extLst>
              <a:ext uri="{FF2B5EF4-FFF2-40B4-BE49-F238E27FC236}">
                <a16:creationId xmlns:a16="http://schemas.microsoft.com/office/drawing/2014/main" id="{FDB2B828-85B0-4D3E-AA02-75FA24A61671}"/>
              </a:ext>
            </a:extLst>
          </p:cNvPr>
          <p:cNvSpPr>
            <a:spLocks noGrp="1" noChangeArrowheads="1"/>
          </p:cNvSpPr>
          <p:nvPr>
            <p:ph type="body" idx="1"/>
          </p:nvPr>
        </p:nvSpPr>
        <p:spPr/>
        <p:txBody>
          <a:bodyPr/>
          <a:lstStyle/>
          <a:p>
            <a:r>
              <a:rPr lang="de-DE" altLang="de-DE"/>
              <a:t>Bereits vor "Hartz IV" gab es Repressionen für Arbeitslose: Leistungskürzungen, ggf. sogar Sperrzeiten erfolgen bei Ablehnung oder Aufgabe sog. "zumutbarer" Arbeit, bei Ablehnung oder Abbruch beruflicher Eingliederungsmaßnahmen sowie bei Meldeunterlassung.</a:t>
            </a:r>
          </a:p>
          <a:p>
            <a:pPr lvl="1"/>
            <a:endParaRPr lang="de-DE" altLang="de-DE"/>
          </a:p>
          <a:p>
            <a:r>
              <a:rPr lang="de-DE" altLang="de-DE"/>
              <a:t>Durch "Hartz IV" wurden die Repressionen verschärft, vor allem über verschärfte Zumutbarkeitsregelungen.</a:t>
            </a:r>
          </a:p>
          <a:p>
            <a:endParaRPr lang="de-DE" altLang="de-DE"/>
          </a:p>
          <a:p>
            <a:r>
              <a:rPr lang="de-DE" altLang="de-DE"/>
              <a:t>Eine Repression stellen auch die immer weiter gehende Absenkung des Leistungsniveaus und die stärkere leistungsmindernde Anrechnung von Vermögen dar.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0504336B-1ADA-41A6-BF52-C8B1F8009810}"/>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B150C43F-B60D-42B3-AA46-9881232D6A90}"/>
              </a:ext>
            </a:extLst>
          </p:cNvPr>
          <p:cNvSpPr>
            <a:spLocks noGrp="1"/>
          </p:cNvSpPr>
          <p:nvPr>
            <p:ph type="sldNum" sz="quarter" idx="11"/>
          </p:nvPr>
        </p:nvSpPr>
        <p:spPr/>
        <p:txBody>
          <a:bodyPr/>
          <a:lstStyle/>
          <a:p>
            <a:fld id="{B685EF3B-B2DF-4C30-B09E-98668A369B32}" type="slidenum">
              <a:rPr lang="de-DE" altLang="de-DE"/>
              <a:pPr/>
              <a:t>13</a:t>
            </a:fld>
            <a:endParaRPr lang="de-DE" altLang="de-DE"/>
          </a:p>
        </p:txBody>
      </p:sp>
      <p:sp>
        <p:nvSpPr>
          <p:cNvPr id="92162" name="Rectangle 2">
            <a:extLst>
              <a:ext uri="{FF2B5EF4-FFF2-40B4-BE49-F238E27FC236}">
                <a16:creationId xmlns:a16="http://schemas.microsoft.com/office/drawing/2014/main" id="{86F556AC-64AB-4AB9-A38A-275B0D542093}"/>
              </a:ext>
            </a:extLst>
          </p:cNvPr>
          <p:cNvSpPr>
            <a:spLocks noGrp="1" noChangeArrowheads="1"/>
          </p:cNvSpPr>
          <p:nvPr>
            <p:ph type="title"/>
          </p:nvPr>
        </p:nvSpPr>
        <p:spPr/>
        <p:txBody>
          <a:bodyPr/>
          <a:lstStyle/>
          <a:p>
            <a:r>
              <a:rPr lang="de-DE" altLang="de-DE"/>
              <a:t>Repressionen</a:t>
            </a:r>
          </a:p>
        </p:txBody>
      </p:sp>
      <p:sp>
        <p:nvSpPr>
          <p:cNvPr id="92163" name="Rectangle 3">
            <a:extLst>
              <a:ext uri="{FF2B5EF4-FFF2-40B4-BE49-F238E27FC236}">
                <a16:creationId xmlns:a16="http://schemas.microsoft.com/office/drawing/2014/main" id="{CF1B9919-5421-45D6-B661-A63A0CFEB43F}"/>
              </a:ext>
            </a:extLst>
          </p:cNvPr>
          <p:cNvSpPr>
            <a:spLocks noGrp="1" noChangeArrowheads="1"/>
          </p:cNvSpPr>
          <p:nvPr>
            <p:ph type="body" idx="1"/>
          </p:nvPr>
        </p:nvSpPr>
        <p:spPr/>
        <p:txBody>
          <a:bodyPr/>
          <a:lstStyle/>
          <a:p>
            <a:r>
              <a:rPr lang="de-DE" altLang="de-DE"/>
              <a:t>Repressionen wie Leistungskürzungen oder Sperrzeiten sind aus linker Sicht abzulehnen:</a:t>
            </a:r>
          </a:p>
          <a:p>
            <a:pPr lvl="1"/>
            <a:r>
              <a:rPr lang="de-DE" altLang="de-DE"/>
              <a:t>Wer vom soziokulturellen Mindestniveau spricht, DARF nicht zulassen, dass dieses unterschritten wird – auch nicht bei problematischer Ablehnung angebotener Arbeit.</a:t>
            </a:r>
          </a:p>
          <a:p>
            <a:pPr lvl="1"/>
            <a:r>
              <a:rPr lang="de-DE" altLang="de-DE"/>
              <a:t>Gesamtgesellschaftlich gibt es ohnehin weniger Arbeitsnachfrage als -angebot. Das Gerade von häufiger Ablehnung angeblich bestehender Jobs ist falsch. Die allermeisten Erwerbslosen möchten erwerbstätig sein.</a:t>
            </a:r>
          </a:p>
          <a:p>
            <a:pPr lvl="1"/>
            <a:r>
              <a:rPr lang="de-DE" altLang="de-DE"/>
              <a:t>Solchen Personen, die durch soziale Zerrüttung nicht mehr erwerbstätig sein wollen können, hilft man nicht durch Druck, sondern durch Zuwendung und Aufbau.</a:t>
            </a:r>
          </a:p>
          <a:p>
            <a:pPr lvl="1"/>
            <a:r>
              <a:rPr lang="de-DE" altLang="de-DE"/>
              <a:t>Der Druck auf Erwerbslose ist auch ein Druck auf Beschäftigte und soll die Kampfbedingungen aller Lohnabhängigen mit und ohne Job verschlechtern: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2F4179EF-F0DF-4BEB-B607-2C85B927FCD3}"/>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F29293AA-19B8-449B-9F21-4E46AD843D79}"/>
              </a:ext>
            </a:extLst>
          </p:cNvPr>
          <p:cNvSpPr>
            <a:spLocks noGrp="1"/>
          </p:cNvSpPr>
          <p:nvPr>
            <p:ph type="sldNum" sz="quarter" idx="11"/>
          </p:nvPr>
        </p:nvSpPr>
        <p:spPr/>
        <p:txBody>
          <a:bodyPr/>
          <a:lstStyle/>
          <a:p>
            <a:fld id="{429FD131-0DE5-4837-81F9-64D03159FC73}" type="slidenum">
              <a:rPr lang="de-DE" altLang="de-DE"/>
              <a:pPr/>
              <a:t>14</a:t>
            </a:fld>
            <a:endParaRPr lang="de-DE" altLang="de-DE"/>
          </a:p>
        </p:txBody>
      </p:sp>
      <p:sp>
        <p:nvSpPr>
          <p:cNvPr id="93186" name="Rectangle 2">
            <a:extLst>
              <a:ext uri="{FF2B5EF4-FFF2-40B4-BE49-F238E27FC236}">
                <a16:creationId xmlns:a16="http://schemas.microsoft.com/office/drawing/2014/main" id="{74728394-8E85-48B1-9E7C-621FFF0AAB25}"/>
              </a:ext>
            </a:extLst>
          </p:cNvPr>
          <p:cNvSpPr>
            <a:spLocks noGrp="1" noChangeArrowheads="1"/>
          </p:cNvSpPr>
          <p:nvPr>
            <p:ph type="title"/>
          </p:nvPr>
        </p:nvSpPr>
        <p:spPr/>
        <p:txBody>
          <a:bodyPr/>
          <a:lstStyle/>
          <a:p>
            <a:r>
              <a:rPr lang="de-DE" altLang="de-DE"/>
              <a:t>Repressionen</a:t>
            </a:r>
          </a:p>
        </p:txBody>
      </p:sp>
      <p:sp>
        <p:nvSpPr>
          <p:cNvPr id="93187" name="Rectangle 3">
            <a:extLst>
              <a:ext uri="{FF2B5EF4-FFF2-40B4-BE49-F238E27FC236}">
                <a16:creationId xmlns:a16="http://schemas.microsoft.com/office/drawing/2014/main" id="{3959D03C-D4BD-4D0F-B6CF-55435B099431}"/>
              </a:ext>
            </a:extLst>
          </p:cNvPr>
          <p:cNvSpPr>
            <a:spLocks noGrp="1" noChangeArrowheads="1"/>
          </p:cNvSpPr>
          <p:nvPr>
            <p:ph type="body" idx="1"/>
          </p:nvPr>
        </p:nvSpPr>
        <p:spPr/>
        <p:txBody>
          <a:bodyPr/>
          <a:lstStyle/>
          <a:p>
            <a:r>
              <a:rPr lang="de-DE" altLang="de-DE"/>
              <a:t>Es sollte darauf hingewiesen werden, dass es innerhalb der Linken, die (wie ich) für eine Bedarfsorientierte Grundsicherung plädieren, graduell unterschiedliche Auffassungen über Repressionen gibt:</a:t>
            </a:r>
          </a:p>
          <a:p>
            <a:pPr lvl="1"/>
            <a:r>
              <a:rPr lang="de-DE" altLang="de-DE"/>
              <a:t>Alle sind für eine Verringerung von Repressionen.</a:t>
            </a:r>
          </a:p>
          <a:p>
            <a:pPr lvl="1"/>
            <a:r>
              <a:rPr lang="de-DE" altLang="de-DE"/>
              <a:t>Alle sind für eine Entschärfung der Zumutbarkeitskriterien.</a:t>
            </a:r>
          </a:p>
          <a:p>
            <a:pPr lvl="1"/>
            <a:r>
              <a:rPr lang="de-DE" altLang="de-DE"/>
              <a:t>Nicht alle (ich aber wohl) sprechen sich dafür aus, Leistungskürzungen und Sperrzeiten vollständig fallen zu lassen.</a:t>
            </a:r>
          </a:p>
          <a:p>
            <a:pPr lvl="1"/>
            <a:endParaRPr lang="de-DE" altLang="de-DE"/>
          </a:p>
          <a:p>
            <a:r>
              <a:rPr lang="de-DE" altLang="de-DE"/>
              <a:t>Ein zweiter Schluss: Alle linken Konzepte sollten sich mindestens für eine Entschärfung von Zumutbarkeitskriterien aussprechen. Die Befürworter der Bedarfsorientierten Grundsicherung müssen hier noch eine exakte Klärung herbeiführen.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BA3B0619-8B2A-4C47-AA7D-6DA5F71735D8}"/>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03077C7E-8F22-4336-8CA7-0A5906E006B2}"/>
              </a:ext>
            </a:extLst>
          </p:cNvPr>
          <p:cNvSpPr>
            <a:spLocks noGrp="1"/>
          </p:cNvSpPr>
          <p:nvPr>
            <p:ph type="sldNum" sz="quarter" idx="11"/>
          </p:nvPr>
        </p:nvSpPr>
        <p:spPr/>
        <p:txBody>
          <a:bodyPr/>
          <a:lstStyle/>
          <a:p>
            <a:fld id="{6021D6DF-CEB3-45F1-99A7-A8C65A1E284B}" type="slidenum">
              <a:rPr lang="de-DE" altLang="de-DE"/>
              <a:pPr/>
              <a:t>15</a:t>
            </a:fld>
            <a:endParaRPr lang="de-DE" altLang="de-DE"/>
          </a:p>
        </p:txBody>
      </p:sp>
      <p:sp>
        <p:nvSpPr>
          <p:cNvPr id="71682" name="Rectangle 2">
            <a:extLst>
              <a:ext uri="{FF2B5EF4-FFF2-40B4-BE49-F238E27FC236}">
                <a16:creationId xmlns:a16="http://schemas.microsoft.com/office/drawing/2014/main" id="{AFA1F0EC-88B5-4C81-8C97-9F868FA1F2C6}"/>
              </a:ext>
            </a:extLst>
          </p:cNvPr>
          <p:cNvSpPr>
            <a:spLocks noGrp="1" noChangeArrowheads="1"/>
          </p:cNvSpPr>
          <p:nvPr>
            <p:ph type="title"/>
          </p:nvPr>
        </p:nvSpPr>
        <p:spPr/>
        <p:txBody>
          <a:bodyPr/>
          <a:lstStyle/>
          <a:p>
            <a:r>
              <a:rPr lang="de-DE" altLang="de-DE"/>
              <a:t>Verhältnis zur Erwerbsarbeit</a:t>
            </a:r>
          </a:p>
        </p:txBody>
      </p:sp>
      <p:sp>
        <p:nvSpPr>
          <p:cNvPr id="71683" name="Rectangle 3">
            <a:extLst>
              <a:ext uri="{FF2B5EF4-FFF2-40B4-BE49-F238E27FC236}">
                <a16:creationId xmlns:a16="http://schemas.microsoft.com/office/drawing/2014/main" id="{2DC320D5-3418-41E3-BF4A-026367ADD002}"/>
              </a:ext>
            </a:extLst>
          </p:cNvPr>
          <p:cNvSpPr>
            <a:spLocks noGrp="1" noChangeArrowheads="1"/>
          </p:cNvSpPr>
          <p:nvPr>
            <p:ph type="body" idx="1"/>
          </p:nvPr>
        </p:nvSpPr>
        <p:spPr/>
        <p:txBody>
          <a:bodyPr/>
          <a:lstStyle/>
          <a:p>
            <a:pPr marL="381000" indent="-381000"/>
            <a:r>
              <a:rPr lang="de-DE" altLang="de-DE"/>
              <a:t>Vor allem Befürworter eines Bedingungslosen Grundeinkommens vertreten die Thesen,</a:t>
            </a:r>
          </a:p>
          <a:p>
            <a:pPr marL="800100" lvl="1" indent="-342900"/>
            <a:r>
              <a:rPr lang="de-DE" altLang="de-DE"/>
              <a:t>dass die Bedeutung der Erwerbsarbeit rückläufig sei,</a:t>
            </a:r>
          </a:p>
          <a:p>
            <a:pPr marL="800100" lvl="1" indent="-342900"/>
            <a:r>
              <a:rPr lang="de-DE" altLang="de-DE"/>
              <a:t>dass dieser unterstellte Trend durchaus begrüßt werden müsse, da Erwerbsarbeit durch Entfremdung gekennzeichnet sei,</a:t>
            </a:r>
          </a:p>
          <a:p>
            <a:pPr marL="800100" lvl="1" indent="-342900"/>
            <a:r>
              <a:rPr lang="de-DE" altLang="de-DE"/>
              <a:t>dass linke Politik auf die Überwindung der Lohnarbeit als spezifischer Form der Erwerbsarbeit ausgerichtet sein müsse, so dass der unterstellte Trend einer rückläufigen Bedeutung von Erwerbsarbeit politisch verstärkt werden müsse.</a:t>
            </a:r>
          </a:p>
          <a:p>
            <a:pPr marL="381000" indent="-381000"/>
            <a:endParaRPr lang="de-DE" altLang="de-DE"/>
          </a:p>
          <a:p>
            <a:pPr marL="381000" indent="-381000"/>
            <a:r>
              <a:rPr lang="de-DE" altLang="de-DE"/>
              <a:t>Um dies zu prüfen, lohnt ein Blick in die Statistik:</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A072E9E7-6445-4DED-9511-FA6D79971D96}"/>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0731A013-8D0C-452D-8D0D-A0E86F550EDF}"/>
              </a:ext>
            </a:extLst>
          </p:cNvPr>
          <p:cNvSpPr>
            <a:spLocks noGrp="1"/>
          </p:cNvSpPr>
          <p:nvPr>
            <p:ph type="sldNum" sz="quarter" idx="11"/>
          </p:nvPr>
        </p:nvSpPr>
        <p:spPr/>
        <p:txBody>
          <a:bodyPr/>
          <a:lstStyle/>
          <a:p>
            <a:fld id="{AC7733B5-0FBA-44BA-8E05-9D097E3D7926}" type="slidenum">
              <a:rPr lang="de-DE" altLang="de-DE"/>
              <a:pPr/>
              <a:t>16</a:t>
            </a:fld>
            <a:endParaRPr lang="de-DE" altLang="de-DE"/>
          </a:p>
        </p:txBody>
      </p:sp>
      <p:sp>
        <p:nvSpPr>
          <p:cNvPr id="88066" name="Rectangle 2">
            <a:extLst>
              <a:ext uri="{FF2B5EF4-FFF2-40B4-BE49-F238E27FC236}">
                <a16:creationId xmlns:a16="http://schemas.microsoft.com/office/drawing/2014/main" id="{CD808204-1AB8-4B3A-A03D-DF05BA48B4FA}"/>
              </a:ext>
            </a:extLst>
          </p:cNvPr>
          <p:cNvSpPr>
            <a:spLocks noGrp="1" noChangeArrowheads="1"/>
          </p:cNvSpPr>
          <p:nvPr>
            <p:ph type="title"/>
          </p:nvPr>
        </p:nvSpPr>
        <p:spPr/>
        <p:txBody>
          <a:bodyPr/>
          <a:lstStyle/>
          <a:p>
            <a:r>
              <a:rPr lang="de-DE" altLang="de-DE"/>
              <a:t>Verhältnis zur Erwerbsarbeit</a:t>
            </a:r>
          </a:p>
        </p:txBody>
      </p:sp>
      <p:graphicFrame>
        <p:nvGraphicFramePr>
          <p:cNvPr id="88068" name="Object 4">
            <a:extLst>
              <a:ext uri="{FF2B5EF4-FFF2-40B4-BE49-F238E27FC236}">
                <a16:creationId xmlns:a16="http://schemas.microsoft.com/office/drawing/2014/main" id="{CCCAA2FC-C974-4BB1-A380-9BCE01DA66F5}"/>
              </a:ext>
            </a:extLst>
          </p:cNvPr>
          <p:cNvGraphicFramePr>
            <a:graphicFrameLocks noChangeAspect="1"/>
          </p:cNvGraphicFramePr>
          <p:nvPr/>
        </p:nvGraphicFramePr>
        <p:xfrm>
          <a:off x="900113" y="1268413"/>
          <a:ext cx="7920037" cy="4897437"/>
        </p:xfrm>
        <a:graphic>
          <a:graphicData uri="http://schemas.openxmlformats.org/presentationml/2006/ole">
            <mc:AlternateContent xmlns:mc="http://schemas.openxmlformats.org/markup-compatibility/2006">
              <mc:Choice xmlns:v="urn:schemas-microsoft-com:vml" Requires="v">
                <p:oleObj name="Diagramm" r:id="rId3" imgW="4667278" imgH="2390953" progId="Excel.Chart.8">
                  <p:embed/>
                </p:oleObj>
              </mc:Choice>
              <mc:Fallback>
                <p:oleObj name="Diagramm" r:id="rId3" imgW="4667278" imgH="2390953" progId="Excel.Char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1268413"/>
                        <a:ext cx="7920037" cy="489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E8139A3B-2084-4422-8E89-F6BDB8332FC0}"/>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EAB959FE-42D3-4C23-A4E3-7E2A7073307C}"/>
              </a:ext>
            </a:extLst>
          </p:cNvPr>
          <p:cNvSpPr>
            <a:spLocks noGrp="1"/>
          </p:cNvSpPr>
          <p:nvPr>
            <p:ph type="sldNum" sz="quarter" idx="11"/>
          </p:nvPr>
        </p:nvSpPr>
        <p:spPr/>
        <p:txBody>
          <a:bodyPr/>
          <a:lstStyle/>
          <a:p>
            <a:fld id="{D49D8F4A-0D18-4001-96D3-A1541BE9B289}" type="slidenum">
              <a:rPr lang="de-DE" altLang="de-DE"/>
              <a:pPr/>
              <a:t>17</a:t>
            </a:fld>
            <a:endParaRPr lang="de-DE" altLang="de-DE"/>
          </a:p>
        </p:txBody>
      </p:sp>
      <p:sp>
        <p:nvSpPr>
          <p:cNvPr id="102402" name="Rectangle 2">
            <a:extLst>
              <a:ext uri="{FF2B5EF4-FFF2-40B4-BE49-F238E27FC236}">
                <a16:creationId xmlns:a16="http://schemas.microsoft.com/office/drawing/2014/main" id="{A798B096-4143-4120-8033-48352D214267}"/>
              </a:ext>
            </a:extLst>
          </p:cNvPr>
          <p:cNvSpPr>
            <a:spLocks noGrp="1" noChangeArrowheads="1"/>
          </p:cNvSpPr>
          <p:nvPr>
            <p:ph type="title"/>
          </p:nvPr>
        </p:nvSpPr>
        <p:spPr/>
        <p:txBody>
          <a:bodyPr/>
          <a:lstStyle/>
          <a:p>
            <a:r>
              <a:rPr lang="de-DE" altLang="de-DE"/>
              <a:t>Verhältnis zur Erwerbsarbeit</a:t>
            </a:r>
          </a:p>
        </p:txBody>
      </p:sp>
      <p:sp>
        <p:nvSpPr>
          <p:cNvPr id="102403" name="Rectangle 3">
            <a:extLst>
              <a:ext uri="{FF2B5EF4-FFF2-40B4-BE49-F238E27FC236}">
                <a16:creationId xmlns:a16="http://schemas.microsoft.com/office/drawing/2014/main" id="{1EBD1CCA-DF72-47F1-94FA-A9B2C4C31466}"/>
              </a:ext>
            </a:extLst>
          </p:cNvPr>
          <p:cNvSpPr>
            <a:spLocks noGrp="1" noChangeArrowheads="1"/>
          </p:cNvSpPr>
          <p:nvPr>
            <p:ph type="body" idx="1"/>
          </p:nvPr>
        </p:nvSpPr>
        <p:spPr/>
        <p:txBody>
          <a:bodyPr/>
          <a:lstStyle/>
          <a:p>
            <a:r>
              <a:rPr lang="de-DE" altLang="de-DE"/>
              <a:t>Erwerbsquote =</a:t>
            </a:r>
          </a:p>
          <a:p>
            <a:pPr lvl="1"/>
            <a:r>
              <a:rPr lang="de-DE" altLang="de-DE"/>
              <a:t>Erwerbstätige und erwerbslose Personen dividiert durch</a:t>
            </a:r>
          </a:p>
          <a:p>
            <a:pPr lvl="1"/>
            <a:r>
              <a:rPr lang="de-DE" altLang="de-DE"/>
              <a:t>alle erwerbsfähigen Personen zwischen 15 und 65 Jahren</a:t>
            </a:r>
          </a:p>
          <a:p>
            <a:endParaRPr lang="de-DE" altLang="de-DE"/>
          </a:p>
          <a:p>
            <a:r>
              <a:rPr lang="de-DE" altLang="de-DE"/>
              <a:t>Aussage der Erwerbsquote: Sie misst die relative Beteiligungswilligkeit der Erwerbsfähigen am Arbeitsmarkt.</a:t>
            </a:r>
          </a:p>
          <a:p>
            <a:endParaRPr lang="de-DE" altLang="de-DE"/>
          </a:p>
          <a:p>
            <a:r>
              <a:rPr lang="de-DE" altLang="de-DE"/>
              <a:t>Tendenz: Der Rückstand der Frauen nimmt ab; insgesamt ist der Trend sogar leicht positiv!</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A1BBDBEE-4DDA-4007-814B-2F510282C782}"/>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B77A0254-C189-4877-8ECA-36EBD4C4FDE7}"/>
              </a:ext>
            </a:extLst>
          </p:cNvPr>
          <p:cNvSpPr>
            <a:spLocks noGrp="1"/>
          </p:cNvSpPr>
          <p:nvPr>
            <p:ph type="sldNum" sz="quarter" idx="11"/>
          </p:nvPr>
        </p:nvSpPr>
        <p:spPr/>
        <p:txBody>
          <a:bodyPr/>
          <a:lstStyle/>
          <a:p>
            <a:fld id="{5B27BB7A-A80E-456A-8B9D-A5B106BDD231}" type="slidenum">
              <a:rPr lang="de-DE" altLang="de-DE"/>
              <a:pPr/>
              <a:t>18</a:t>
            </a:fld>
            <a:endParaRPr lang="de-DE" altLang="de-DE"/>
          </a:p>
        </p:txBody>
      </p:sp>
      <p:sp>
        <p:nvSpPr>
          <p:cNvPr id="104450" name="Rectangle 2">
            <a:extLst>
              <a:ext uri="{FF2B5EF4-FFF2-40B4-BE49-F238E27FC236}">
                <a16:creationId xmlns:a16="http://schemas.microsoft.com/office/drawing/2014/main" id="{6AB1A5FD-C330-4421-8470-FDACBFF296BD}"/>
              </a:ext>
            </a:extLst>
          </p:cNvPr>
          <p:cNvSpPr>
            <a:spLocks noGrp="1" noChangeArrowheads="1"/>
          </p:cNvSpPr>
          <p:nvPr>
            <p:ph type="title"/>
          </p:nvPr>
        </p:nvSpPr>
        <p:spPr/>
        <p:txBody>
          <a:bodyPr/>
          <a:lstStyle/>
          <a:p>
            <a:r>
              <a:rPr lang="de-DE" altLang="de-DE"/>
              <a:t>Verhältnis zur Erwerbsarbeit</a:t>
            </a:r>
          </a:p>
        </p:txBody>
      </p:sp>
      <p:graphicFrame>
        <p:nvGraphicFramePr>
          <p:cNvPr id="104451" name="Object 3">
            <a:extLst>
              <a:ext uri="{FF2B5EF4-FFF2-40B4-BE49-F238E27FC236}">
                <a16:creationId xmlns:a16="http://schemas.microsoft.com/office/drawing/2014/main" id="{D82FD10F-59F8-4188-A97A-6C4E472760C3}"/>
              </a:ext>
            </a:extLst>
          </p:cNvPr>
          <p:cNvGraphicFramePr>
            <a:graphicFrameLocks noChangeAspect="1"/>
          </p:cNvGraphicFramePr>
          <p:nvPr/>
        </p:nvGraphicFramePr>
        <p:xfrm>
          <a:off x="973138" y="1341438"/>
          <a:ext cx="7847012" cy="4751387"/>
        </p:xfrm>
        <a:graphic>
          <a:graphicData uri="http://schemas.openxmlformats.org/presentationml/2006/ole">
            <mc:AlternateContent xmlns:mc="http://schemas.openxmlformats.org/markup-compatibility/2006">
              <mc:Choice xmlns:v="urn:schemas-microsoft-com:vml" Requires="v">
                <p:oleObj name="Diagramm" r:id="rId3" imgW="5257913" imgH="2962115" progId="Excel.Chart.8">
                  <p:embed/>
                </p:oleObj>
              </mc:Choice>
              <mc:Fallback>
                <p:oleObj name="Diagramm" r:id="rId3" imgW="5257913" imgH="2962115" progId="Excel.Chart.8">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3138" y="1341438"/>
                        <a:ext cx="7847012" cy="4751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A79CC54E-6C2F-4152-A3F3-E8FA86EDCFEA}"/>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CA5770CF-C9A4-4C1D-B926-D6F27C9F8DDC}"/>
              </a:ext>
            </a:extLst>
          </p:cNvPr>
          <p:cNvSpPr>
            <a:spLocks noGrp="1"/>
          </p:cNvSpPr>
          <p:nvPr>
            <p:ph type="sldNum" sz="quarter" idx="11"/>
          </p:nvPr>
        </p:nvSpPr>
        <p:spPr/>
        <p:txBody>
          <a:bodyPr/>
          <a:lstStyle/>
          <a:p>
            <a:fld id="{A1791069-4702-41E3-AEAD-B55A9DE0A6C5}" type="slidenum">
              <a:rPr lang="de-DE" altLang="de-DE"/>
              <a:pPr/>
              <a:t>19</a:t>
            </a:fld>
            <a:endParaRPr lang="de-DE" altLang="de-DE"/>
          </a:p>
        </p:txBody>
      </p:sp>
      <p:sp>
        <p:nvSpPr>
          <p:cNvPr id="106498" name="Rectangle 2">
            <a:extLst>
              <a:ext uri="{FF2B5EF4-FFF2-40B4-BE49-F238E27FC236}">
                <a16:creationId xmlns:a16="http://schemas.microsoft.com/office/drawing/2014/main" id="{1FCAD438-EB6A-4854-9B03-FA333823C6CF}"/>
              </a:ext>
            </a:extLst>
          </p:cNvPr>
          <p:cNvSpPr>
            <a:spLocks noGrp="1" noChangeArrowheads="1"/>
          </p:cNvSpPr>
          <p:nvPr>
            <p:ph type="title"/>
          </p:nvPr>
        </p:nvSpPr>
        <p:spPr/>
        <p:txBody>
          <a:bodyPr/>
          <a:lstStyle/>
          <a:p>
            <a:r>
              <a:rPr lang="de-DE" altLang="de-DE"/>
              <a:t>Verhältnis zur Erwerbsarbeit</a:t>
            </a:r>
          </a:p>
        </p:txBody>
      </p:sp>
      <p:sp>
        <p:nvSpPr>
          <p:cNvPr id="106499" name="Rectangle 3">
            <a:extLst>
              <a:ext uri="{FF2B5EF4-FFF2-40B4-BE49-F238E27FC236}">
                <a16:creationId xmlns:a16="http://schemas.microsoft.com/office/drawing/2014/main" id="{36D2C4CF-512C-4C5B-B6E4-1A9C22057DCF}"/>
              </a:ext>
            </a:extLst>
          </p:cNvPr>
          <p:cNvSpPr>
            <a:spLocks noGrp="1" noChangeArrowheads="1"/>
          </p:cNvSpPr>
          <p:nvPr>
            <p:ph type="body" idx="1"/>
          </p:nvPr>
        </p:nvSpPr>
        <p:spPr/>
        <p:txBody>
          <a:bodyPr/>
          <a:lstStyle/>
          <a:p>
            <a:r>
              <a:rPr lang="de-DE" altLang="de-DE"/>
              <a:t>Erwerbstätigenquote =</a:t>
            </a:r>
          </a:p>
          <a:p>
            <a:pPr lvl="1"/>
            <a:r>
              <a:rPr lang="de-DE" altLang="de-DE"/>
              <a:t>Erwerbstätige Personen dividiert durch</a:t>
            </a:r>
          </a:p>
          <a:p>
            <a:pPr lvl="1"/>
            <a:r>
              <a:rPr lang="de-DE" altLang="de-DE"/>
              <a:t>alle erwerbsfähigen Personen zwischen 15 und 65 Jahren</a:t>
            </a:r>
          </a:p>
          <a:p>
            <a:endParaRPr lang="de-DE" altLang="de-DE"/>
          </a:p>
          <a:p>
            <a:r>
              <a:rPr lang="de-DE" altLang="de-DE"/>
              <a:t>Aussage der Erwerbstätigenquote:</a:t>
            </a:r>
            <a:br>
              <a:rPr lang="de-DE" altLang="de-DE"/>
            </a:br>
            <a:r>
              <a:rPr lang="de-DE" altLang="de-DE"/>
              <a:t>Sie misst die relative Arbeitsmarktbeteiligung der Erwerbsfähigen.</a:t>
            </a:r>
          </a:p>
          <a:p>
            <a:endParaRPr lang="de-DE" altLang="de-DE"/>
          </a:p>
          <a:p>
            <a:r>
              <a:rPr lang="de-DE" altLang="de-DE"/>
              <a:t>Tendenz: Der Rückstand der Frauen nimmt ab mit einer Tendenz zur Verdrängung der Vollzeiterwerbsarbeit von Männern durch Frauenteilzeiterwerbsarbeit.</a:t>
            </a:r>
          </a:p>
          <a:p>
            <a:endParaRPr lang="de-DE" altLang="de-DE"/>
          </a:p>
          <a:p>
            <a:r>
              <a:rPr lang="de-DE" altLang="de-DE"/>
              <a:t>Es zeigt sich hier die Relevanz der Arbeitsmarktlage!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1271F673-ECBE-42DE-813E-E35725D8125F}"/>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89E14135-4E58-4B82-95B5-63170CA2165F}"/>
              </a:ext>
            </a:extLst>
          </p:cNvPr>
          <p:cNvSpPr>
            <a:spLocks noGrp="1"/>
          </p:cNvSpPr>
          <p:nvPr>
            <p:ph type="sldNum" sz="quarter" idx="11"/>
          </p:nvPr>
        </p:nvSpPr>
        <p:spPr/>
        <p:txBody>
          <a:bodyPr/>
          <a:lstStyle/>
          <a:p>
            <a:fld id="{7860E757-CC8E-457B-A8B2-6E2AD2A120C9}" type="slidenum">
              <a:rPr lang="de-DE" altLang="de-DE"/>
              <a:pPr/>
              <a:t>2</a:t>
            </a:fld>
            <a:endParaRPr lang="de-DE" altLang="de-DE"/>
          </a:p>
        </p:txBody>
      </p:sp>
      <p:sp>
        <p:nvSpPr>
          <p:cNvPr id="77826" name="Rectangle 2">
            <a:extLst>
              <a:ext uri="{FF2B5EF4-FFF2-40B4-BE49-F238E27FC236}">
                <a16:creationId xmlns:a16="http://schemas.microsoft.com/office/drawing/2014/main" id="{0DD9189C-A07D-46A9-8805-0CB6D5688A7B}"/>
              </a:ext>
            </a:extLst>
          </p:cNvPr>
          <p:cNvSpPr>
            <a:spLocks noGrp="1" noChangeArrowheads="1"/>
          </p:cNvSpPr>
          <p:nvPr>
            <p:ph type="title"/>
          </p:nvPr>
        </p:nvSpPr>
        <p:spPr/>
        <p:txBody>
          <a:bodyPr/>
          <a:lstStyle/>
          <a:p>
            <a:r>
              <a:rPr lang="de-DE" altLang="de-DE"/>
              <a:t>Grundsicherungsmodelle</a:t>
            </a:r>
          </a:p>
        </p:txBody>
      </p:sp>
      <p:sp>
        <p:nvSpPr>
          <p:cNvPr id="77827" name="Rectangle 3">
            <a:extLst>
              <a:ext uri="{FF2B5EF4-FFF2-40B4-BE49-F238E27FC236}">
                <a16:creationId xmlns:a16="http://schemas.microsoft.com/office/drawing/2014/main" id="{DDFCD2CA-E84C-47C9-9922-906B652B1C28}"/>
              </a:ext>
            </a:extLst>
          </p:cNvPr>
          <p:cNvSpPr>
            <a:spLocks noGrp="1" noChangeArrowheads="1"/>
          </p:cNvSpPr>
          <p:nvPr>
            <p:ph type="body" idx="1"/>
          </p:nvPr>
        </p:nvSpPr>
        <p:spPr/>
        <p:txBody>
          <a:bodyPr/>
          <a:lstStyle/>
          <a:p>
            <a:pPr marL="381000" indent="-381000"/>
            <a:r>
              <a:rPr lang="de-DE" altLang="de-DE" dirty="0"/>
              <a:t>Im Folgenden werden drei Grundsicherungsmodelle vorgestellt:</a:t>
            </a:r>
          </a:p>
          <a:p>
            <a:pPr marL="800100" lvl="1" indent="-342900">
              <a:buFont typeface="Wingdings" panose="05000000000000000000" pitchFamily="2" charset="2"/>
              <a:buAutoNum type="arabicPeriod"/>
            </a:pPr>
            <a:r>
              <a:rPr lang="de-DE" altLang="de-DE" dirty="0"/>
              <a:t>das Bedingungslose Grundeinkommen;</a:t>
            </a:r>
          </a:p>
          <a:p>
            <a:pPr marL="800100" lvl="1" indent="-342900">
              <a:buFont typeface="Wingdings" panose="05000000000000000000" pitchFamily="2" charset="2"/>
              <a:buAutoNum type="arabicPeriod"/>
            </a:pPr>
            <a:r>
              <a:rPr lang="de-DE" altLang="de-DE" dirty="0"/>
              <a:t>die weniger bedarfsorientierte sanktionsfreie Mindestsicherung;</a:t>
            </a:r>
          </a:p>
          <a:p>
            <a:pPr marL="800100" lvl="1" indent="-342900">
              <a:buFont typeface="Wingdings" panose="05000000000000000000" pitchFamily="2" charset="2"/>
              <a:buAutoNum type="arabicPeriod"/>
            </a:pPr>
            <a:r>
              <a:rPr lang="de-DE" altLang="de-DE" dirty="0"/>
              <a:t>die rein bedarfsorientierte sanktionsfreie Grundsicherung.</a:t>
            </a:r>
          </a:p>
          <a:p>
            <a:pPr marL="381000" indent="-381000">
              <a:buFont typeface="Wingdings" panose="05000000000000000000" pitchFamily="2" charset="2"/>
              <a:buNone/>
            </a:pPr>
            <a:endParaRPr lang="de-DE" altLang="de-DE" dirty="0"/>
          </a:p>
          <a:p>
            <a:pPr marL="381000" indent="-381000"/>
            <a:r>
              <a:rPr lang="de-DE" altLang="de-DE" dirty="0"/>
              <a:t>All diese Modelle kennzeichnen Unterschiede zur heutigen Praxis von Arbeitslosenhilfe / Sozialhilfe im Rahmen von Hartz IV.</a:t>
            </a:r>
          </a:p>
          <a:p>
            <a:pPr marL="381000" indent="-381000">
              <a:buFont typeface="Wingdings" panose="05000000000000000000" pitchFamily="2" charset="2"/>
              <a:buAutoNum type="arabicPeriod"/>
            </a:pPr>
            <a:endParaRPr lang="de-DE" altLang="de-DE" dirty="0"/>
          </a:p>
          <a:p>
            <a:pPr marL="800100" lvl="1" indent="-342900">
              <a:buFont typeface="Wingdings" panose="05000000000000000000" pitchFamily="2" charset="2"/>
              <a:buAutoNum type="arabicPeriod"/>
            </a:pPr>
            <a:endParaRPr lang="de-DE" altLang="de-DE"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81FE87AE-9C35-4146-B594-BFE621B7FD0D}"/>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B15C2565-BA60-4427-B745-BFB869839B02}"/>
              </a:ext>
            </a:extLst>
          </p:cNvPr>
          <p:cNvSpPr>
            <a:spLocks noGrp="1"/>
          </p:cNvSpPr>
          <p:nvPr>
            <p:ph type="sldNum" sz="quarter" idx="11"/>
          </p:nvPr>
        </p:nvSpPr>
        <p:spPr/>
        <p:txBody>
          <a:bodyPr/>
          <a:lstStyle/>
          <a:p>
            <a:fld id="{DC59A780-742C-4BF0-B6C1-76BFA4BF9819}" type="slidenum">
              <a:rPr lang="de-DE" altLang="de-DE"/>
              <a:pPr/>
              <a:t>20</a:t>
            </a:fld>
            <a:endParaRPr lang="de-DE" altLang="de-DE"/>
          </a:p>
        </p:txBody>
      </p:sp>
      <p:sp>
        <p:nvSpPr>
          <p:cNvPr id="108546" name="Rectangle 2">
            <a:extLst>
              <a:ext uri="{FF2B5EF4-FFF2-40B4-BE49-F238E27FC236}">
                <a16:creationId xmlns:a16="http://schemas.microsoft.com/office/drawing/2014/main" id="{7885EA37-C4DD-436A-B800-20BC0B4EB9F2}"/>
              </a:ext>
            </a:extLst>
          </p:cNvPr>
          <p:cNvSpPr>
            <a:spLocks noGrp="1" noChangeArrowheads="1"/>
          </p:cNvSpPr>
          <p:nvPr>
            <p:ph type="title"/>
          </p:nvPr>
        </p:nvSpPr>
        <p:spPr/>
        <p:txBody>
          <a:bodyPr/>
          <a:lstStyle/>
          <a:p>
            <a:r>
              <a:rPr lang="de-DE" altLang="de-DE"/>
              <a:t>Verhältnis zur Erwerbsarbeit</a:t>
            </a:r>
          </a:p>
        </p:txBody>
      </p:sp>
      <p:graphicFrame>
        <p:nvGraphicFramePr>
          <p:cNvPr id="108547" name="Object 3">
            <a:extLst>
              <a:ext uri="{FF2B5EF4-FFF2-40B4-BE49-F238E27FC236}">
                <a16:creationId xmlns:a16="http://schemas.microsoft.com/office/drawing/2014/main" id="{CCB9B62C-6AB4-4891-AF3B-0419F45739ED}"/>
              </a:ext>
            </a:extLst>
          </p:cNvPr>
          <p:cNvGraphicFramePr>
            <a:graphicFrameLocks noChangeAspect="1"/>
          </p:cNvGraphicFramePr>
          <p:nvPr/>
        </p:nvGraphicFramePr>
        <p:xfrm>
          <a:off x="973138" y="1341438"/>
          <a:ext cx="7775575" cy="4751387"/>
        </p:xfrm>
        <a:graphic>
          <a:graphicData uri="http://schemas.openxmlformats.org/presentationml/2006/ole">
            <mc:AlternateContent xmlns:mc="http://schemas.openxmlformats.org/markup-compatibility/2006">
              <mc:Choice xmlns:v="urn:schemas-microsoft-com:vml" Requires="v">
                <p:oleObj name="Diagramm" r:id="rId3" imgW="4667278" imgH="2390953" progId="Excel.Chart.8">
                  <p:embed/>
                </p:oleObj>
              </mc:Choice>
              <mc:Fallback>
                <p:oleObj name="Diagramm" r:id="rId3" imgW="4667278" imgH="2390953" progId="Excel.Chart.8">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3138" y="1341438"/>
                        <a:ext cx="7775575" cy="4751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E6998180-DF62-4CD8-98CD-8FF5DD6A6724}"/>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98926C8A-4B81-4BD1-A0F6-5A37F21A3C32}"/>
              </a:ext>
            </a:extLst>
          </p:cNvPr>
          <p:cNvSpPr>
            <a:spLocks noGrp="1"/>
          </p:cNvSpPr>
          <p:nvPr>
            <p:ph type="sldNum" sz="quarter" idx="11"/>
          </p:nvPr>
        </p:nvSpPr>
        <p:spPr/>
        <p:txBody>
          <a:bodyPr/>
          <a:lstStyle/>
          <a:p>
            <a:fld id="{FBFB52C6-13A7-4461-A662-DBFBCCE03372}" type="slidenum">
              <a:rPr lang="de-DE" altLang="de-DE"/>
              <a:pPr/>
              <a:t>21</a:t>
            </a:fld>
            <a:endParaRPr lang="de-DE" altLang="de-DE"/>
          </a:p>
        </p:txBody>
      </p:sp>
      <p:sp>
        <p:nvSpPr>
          <p:cNvPr id="10242" name="Rectangle 2">
            <a:extLst>
              <a:ext uri="{FF2B5EF4-FFF2-40B4-BE49-F238E27FC236}">
                <a16:creationId xmlns:a16="http://schemas.microsoft.com/office/drawing/2014/main" id="{B9F47D9D-D25A-4C54-B5F9-E1DF2AD2B15A}"/>
              </a:ext>
            </a:extLst>
          </p:cNvPr>
          <p:cNvSpPr>
            <a:spLocks noGrp="1" noChangeArrowheads="1"/>
          </p:cNvSpPr>
          <p:nvPr>
            <p:ph type="title"/>
          </p:nvPr>
        </p:nvSpPr>
        <p:spPr/>
        <p:txBody>
          <a:bodyPr/>
          <a:lstStyle/>
          <a:p>
            <a:r>
              <a:rPr lang="de-DE" altLang="de-DE"/>
              <a:t>Verhältnis zur Erwerbsarbeit</a:t>
            </a:r>
          </a:p>
        </p:txBody>
      </p:sp>
      <p:sp>
        <p:nvSpPr>
          <p:cNvPr id="10243" name="Rectangle 3">
            <a:extLst>
              <a:ext uri="{FF2B5EF4-FFF2-40B4-BE49-F238E27FC236}">
                <a16:creationId xmlns:a16="http://schemas.microsoft.com/office/drawing/2014/main" id="{CEA66CD3-8950-42A8-9A09-90236BE71639}"/>
              </a:ext>
            </a:extLst>
          </p:cNvPr>
          <p:cNvSpPr>
            <a:spLocks noGrp="1" noChangeArrowheads="1"/>
          </p:cNvSpPr>
          <p:nvPr>
            <p:ph type="body" idx="1"/>
          </p:nvPr>
        </p:nvSpPr>
        <p:spPr/>
        <p:txBody>
          <a:bodyPr/>
          <a:lstStyle/>
          <a:p>
            <a:r>
              <a:rPr lang="de-DE" altLang="de-DE"/>
              <a:t>Die Inanspruchnahme von "Sabbaticals" durch manche Menschen zeigt: </a:t>
            </a:r>
            <a:r>
              <a:rPr lang="de-DE" altLang="de-DE" i="1"/>
              <a:t>Permanente</a:t>
            </a:r>
            <a:r>
              <a:rPr lang="de-DE" altLang="de-DE"/>
              <a:t> Erwerbsarbeit ist nicht mehr für alle Menschen ein Muss.</a:t>
            </a:r>
          </a:p>
          <a:p>
            <a:endParaRPr lang="de-DE" altLang="de-DE"/>
          </a:p>
          <a:p>
            <a:r>
              <a:rPr lang="de-DE" altLang="de-DE"/>
              <a:t>Indes werden solche Auszeiten eher von Bessergestellten mit hohem Einkommen wahrgenommen, also von jenen, die sich Auszeiten durch Ansparung leisten können. Auch handelt es sich hier stets um Auszeiten auf Zeit.</a:t>
            </a:r>
          </a:p>
          <a:p>
            <a:endParaRPr lang="de-DE" altLang="de-DE"/>
          </a:p>
          <a:p>
            <a:r>
              <a:rPr lang="de-DE" altLang="de-DE"/>
              <a:t>Erwerbsarbeit ist für viele trotz Entfremdung noch immer wichtig und nimmt an Bedeutung nicht ab: Wichtig ist den Menschen die Erzielung von Einkommen durch Erwerbsarbeit und in Folge soziale Akzeptanz.</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174A5600-2DEF-45BE-B784-7EA5FCB796FF}"/>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A3A2A82A-0D8C-4E35-9468-22A385E8F114}"/>
              </a:ext>
            </a:extLst>
          </p:cNvPr>
          <p:cNvSpPr>
            <a:spLocks noGrp="1"/>
          </p:cNvSpPr>
          <p:nvPr>
            <p:ph type="sldNum" sz="quarter" idx="11"/>
          </p:nvPr>
        </p:nvSpPr>
        <p:spPr/>
        <p:txBody>
          <a:bodyPr/>
          <a:lstStyle/>
          <a:p>
            <a:fld id="{7A12E4C4-2EBE-4702-8E3B-49A8E25E2983}" type="slidenum">
              <a:rPr lang="de-DE" altLang="de-DE"/>
              <a:pPr/>
              <a:t>22</a:t>
            </a:fld>
            <a:endParaRPr lang="de-DE" altLang="de-DE"/>
          </a:p>
        </p:txBody>
      </p:sp>
      <p:sp>
        <p:nvSpPr>
          <p:cNvPr id="11266" name="Rectangle 2">
            <a:extLst>
              <a:ext uri="{FF2B5EF4-FFF2-40B4-BE49-F238E27FC236}">
                <a16:creationId xmlns:a16="http://schemas.microsoft.com/office/drawing/2014/main" id="{16D990DA-BDD3-4C3B-9C08-069C95ED8B8A}"/>
              </a:ext>
            </a:extLst>
          </p:cNvPr>
          <p:cNvSpPr>
            <a:spLocks noGrp="1" noChangeArrowheads="1"/>
          </p:cNvSpPr>
          <p:nvPr>
            <p:ph type="title"/>
          </p:nvPr>
        </p:nvSpPr>
        <p:spPr/>
        <p:txBody>
          <a:bodyPr/>
          <a:lstStyle/>
          <a:p>
            <a:r>
              <a:rPr lang="de-DE" altLang="de-DE"/>
              <a:t>Neues Verhältnis zur Erwerbsarbeit</a:t>
            </a:r>
          </a:p>
        </p:txBody>
      </p:sp>
      <p:sp>
        <p:nvSpPr>
          <p:cNvPr id="11267" name="Rectangle 3">
            <a:extLst>
              <a:ext uri="{FF2B5EF4-FFF2-40B4-BE49-F238E27FC236}">
                <a16:creationId xmlns:a16="http://schemas.microsoft.com/office/drawing/2014/main" id="{3F2481E5-31A1-4552-A401-57AAE040F791}"/>
              </a:ext>
            </a:extLst>
          </p:cNvPr>
          <p:cNvSpPr>
            <a:spLocks noGrp="1" noChangeArrowheads="1"/>
          </p:cNvSpPr>
          <p:nvPr>
            <p:ph type="body" idx="1"/>
          </p:nvPr>
        </p:nvSpPr>
        <p:spPr/>
        <p:txBody>
          <a:bodyPr/>
          <a:lstStyle/>
          <a:p>
            <a:pPr>
              <a:lnSpc>
                <a:spcPct val="90000"/>
              </a:lnSpc>
            </a:pPr>
            <a:r>
              <a:rPr lang="de-DE" altLang="de-DE"/>
              <a:t>Zwar ist die gesellschaftliche Ächtung von</a:t>
            </a:r>
          </a:p>
          <a:p>
            <a:pPr lvl="1">
              <a:lnSpc>
                <a:spcPct val="90000"/>
              </a:lnSpc>
            </a:pPr>
            <a:r>
              <a:rPr lang="de-DE" altLang="de-DE"/>
              <a:t>Arbeitslosen wie auch von</a:t>
            </a:r>
          </a:p>
          <a:p>
            <a:pPr lvl="1">
              <a:lnSpc>
                <a:spcPct val="90000"/>
              </a:lnSpc>
            </a:pPr>
            <a:r>
              <a:rPr lang="de-DE" altLang="de-DE"/>
              <a:t>freiwilliger Muße</a:t>
            </a:r>
          </a:p>
          <a:p>
            <a:pPr>
              <a:lnSpc>
                <a:spcPct val="90000"/>
              </a:lnSpc>
              <a:buFont typeface="Wingdings" panose="05000000000000000000" pitchFamily="2" charset="2"/>
              <a:buNone/>
            </a:pPr>
            <a:r>
              <a:rPr lang="de-DE" altLang="de-DE"/>
              <a:t>	zu kritisieren,</a:t>
            </a:r>
          </a:p>
          <a:p>
            <a:pPr>
              <a:lnSpc>
                <a:spcPct val="90000"/>
              </a:lnSpc>
            </a:pPr>
            <a:endParaRPr lang="de-DE" altLang="de-DE"/>
          </a:p>
          <a:p>
            <a:pPr>
              <a:lnSpc>
                <a:spcPct val="90000"/>
              </a:lnSpc>
            </a:pPr>
            <a:r>
              <a:rPr lang="de-DE" altLang="de-DE"/>
              <a:t>zwar würden auch weniger Verdienende bei höherem Einkommen ggf. mehr freiwillige Auszeiten nehmen,</a:t>
            </a:r>
          </a:p>
          <a:p>
            <a:pPr>
              <a:lnSpc>
                <a:spcPct val="90000"/>
              </a:lnSpc>
            </a:pPr>
            <a:endParaRPr lang="de-DE" altLang="de-DE"/>
          </a:p>
          <a:p>
            <a:pPr>
              <a:lnSpc>
                <a:spcPct val="90000"/>
              </a:lnSpc>
            </a:pPr>
            <a:r>
              <a:rPr lang="de-DE" altLang="de-DE"/>
              <a:t>aber die meisten Menschen möchten erwerbstätig sein. Die meisten Arbeitslosen sind unfreiwillig arbeitslos und Opfer kapitalistischer Arbeitseinsparung.</a:t>
            </a:r>
          </a:p>
          <a:p>
            <a:pPr>
              <a:lnSpc>
                <a:spcPct val="90000"/>
              </a:lnSpc>
            </a:pPr>
            <a:endParaRPr lang="de-DE" altLang="de-DE"/>
          </a:p>
          <a:p>
            <a:pPr>
              <a:lnSpc>
                <a:spcPct val="90000"/>
              </a:lnSpc>
            </a:pPr>
            <a:r>
              <a:rPr lang="de-DE" altLang="de-DE"/>
              <a:t>Dritter Schluss: Ein Rückgang der Bedeutung von Erwerbsarbeit ist nicht festzustellen!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1595D28B-7582-4ABE-9998-3D4A4CC59DD7}"/>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2C5631BC-CEE5-4E71-A10D-5ACA35D973A9}"/>
              </a:ext>
            </a:extLst>
          </p:cNvPr>
          <p:cNvSpPr>
            <a:spLocks noGrp="1"/>
          </p:cNvSpPr>
          <p:nvPr>
            <p:ph type="sldNum" sz="quarter" idx="11"/>
          </p:nvPr>
        </p:nvSpPr>
        <p:spPr/>
        <p:txBody>
          <a:bodyPr/>
          <a:lstStyle/>
          <a:p>
            <a:fld id="{CD2EE881-F600-4DF3-9ADE-2523A5CEB575}" type="slidenum">
              <a:rPr lang="de-DE" altLang="de-DE"/>
              <a:pPr/>
              <a:t>23</a:t>
            </a:fld>
            <a:endParaRPr lang="de-DE" altLang="de-DE"/>
          </a:p>
        </p:txBody>
      </p:sp>
      <p:sp>
        <p:nvSpPr>
          <p:cNvPr id="13314" name="Rectangle 2">
            <a:extLst>
              <a:ext uri="{FF2B5EF4-FFF2-40B4-BE49-F238E27FC236}">
                <a16:creationId xmlns:a16="http://schemas.microsoft.com/office/drawing/2014/main" id="{8DEDFEDA-3322-4A23-B8CB-0F155ECFE116}"/>
              </a:ext>
            </a:extLst>
          </p:cNvPr>
          <p:cNvSpPr>
            <a:spLocks noGrp="1" noChangeArrowheads="1"/>
          </p:cNvSpPr>
          <p:nvPr>
            <p:ph type="title"/>
          </p:nvPr>
        </p:nvSpPr>
        <p:spPr/>
        <p:txBody>
          <a:bodyPr/>
          <a:lstStyle/>
          <a:p>
            <a:r>
              <a:rPr lang="de-DE" altLang="de-DE"/>
              <a:t>Kapitalismus + Lohnarbeit/slosigkeit</a:t>
            </a:r>
          </a:p>
        </p:txBody>
      </p:sp>
      <p:sp>
        <p:nvSpPr>
          <p:cNvPr id="13315" name="Rectangle 3">
            <a:extLst>
              <a:ext uri="{FF2B5EF4-FFF2-40B4-BE49-F238E27FC236}">
                <a16:creationId xmlns:a16="http://schemas.microsoft.com/office/drawing/2014/main" id="{54B946A0-9218-4BD7-80AC-854FC55C13BB}"/>
              </a:ext>
            </a:extLst>
          </p:cNvPr>
          <p:cNvSpPr>
            <a:spLocks noGrp="1" noChangeArrowheads="1"/>
          </p:cNvSpPr>
          <p:nvPr>
            <p:ph type="body" idx="1"/>
          </p:nvPr>
        </p:nvSpPr>
        <p:spPr/>
        <p:txBody>
          <a:bodyPr/>
          <a:lstStyle/>
          <a:p>
            <a:r>
              <a:rPr lang="de-DE" altLang="de-DE"/>
              <a:t>Der Kapitalismus ist inhuman, weil er auf den Prinzipien der Konkurrenz und der Kapitalverwertung für maximalen Profit aufbaut:</a:t>
            </a:r>
          </a:p>
          <a:p>
            <a:pPr lvl="1"/>
            <a:r>
              <a:rPr lang="de-DE" altLang="de-DE"/>
              <a:t>humane Ziele sind systemfremd;</a:t>
            </a:r>
          </a:p>
          <a:p>
            <a:pPr lvl="1"/>
            <a:r>
              <a:rPr lang="de-DE" altLang="de-DE"/>
              <a:t>gesellschaftlich sinnvolle Ziele wie mehr gute Beschäftigung werden von Unternehmen notwendigerweise nur dann verfolgt, wenn sie der Verwertung nutzen.</a:t>
            </a:r>
          </a:p>
          <a:p>
            <a:pPr lvl="1"/>
            <a:endParaRPr lang="de-DE" altLang="de-DE"/>
          </a:p>
          <a:p>
            <a:r>
              <a:rPr lang="de-DE" altLang="de-DE"/>
              <a:t>Der Kapitalismus ist krisenhaft: Seine eigene Struktur produziert </a:t>
            </a:r>
            <a:r>
              <a:rPr lang="de-DE" altLang="de-DE" i="1"/>
              <a:t>zyklische</a:t>
            </a:r>
            <a:r>
              <a:rPr lang="de-DE" altLang="de-DE"/>
              <a:t> Phasen von Unterbeschäftigung.</a:t>
            </a:r>
          </a:p>
          <a:p>
            <a:endParaRPr lang="de-DE" altLang="de-DE"/>
          </a:p>
          <a:p>
            <a:r>
              <a:rPr lang="de-DE" altLang="de-DE"/>
              <a:t>Der Spätkapitalismus </a:t>
            </a:r>
            <a:r>
              <a:rPr lang="de-DE" altLang="de-DE" i="1"/>
              <a:t>per se</a:t>
            </a:r>
            <a:r>
              <a:rPr lang="de-DE" altLang="de-DE"/>
              <a:t> mit Überakkumulation und Unterkonsum produziert </a:t>
            </a:r>
            <a:r>
              <a:rPr lang="de-DE" altLang="de-DE" i="1"/>
              <a:t>dauerhafte</a:t>
            </a:r>
            <a:r>
              <a:rPr lang="de-DE" altLang="de-DE"/>
              <a:t> Unterbeschäftigung.</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936A0D2F-6CCA-43BC-B67F-F9A0D7B0D141}"/>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EADCD013-9CF3-41C6-8546-C68C30DC60C8}"/>
              </a:ext>
            </a:extLst>
          </p:cNvPr>
          <p:cNvSpPr>
            <a:spLocks noGrp="1"/>
          </p:cNvSpPr>
          <p:nvPr>
            <p:ph type="sldNum" sz="quarter" idx="11"/>
          </p:nvPr>
        </p:nvSpPr>
        <p:spPr/>
        <p:txBody>
          <a:bodyPr/>
          <a:lstStyle/>
          <a:p>
            <a:fld id="{EA27A714-9666-4A85-A1C0-4C05B370AFE0}" type="slidenum">
              <a:rPr lang="de-DE" altLang="de-DE"/>
              <a:pPr/>
              <a:t>24</a:t>
            </a:fld>
            <a:endParaRPr lang="de-DE" altLang="de-DE"/>
          </a:p>
        </p:txBody>
      </p:sp>
      <p:sp>
        <p:nvSpPr>
          <p:cNvPr id="8194" name="Rectangle 2">
            <a:extLst>
              <a:ext uri="{FF2B5EF4-FFF2-40B4-BE49-F238E27FC236}">
                <a16:creationId xmlns:a16="http://schemas.microsoft.com/office/drawing/2014/main" id="{79DEEF0F-6021-4076-A0E2-8B2F26CEC747}"/>
              </a:ext>
            </a:extLst>
          </p:cNvPr>
          <p:cNvSpPr>
            <a:spLocks noGrp="1" noChangeArrowheads="1"/>
          </p:cNvSpPr>
          <p:nvPr>
            <p:ph type="title"/>
          </p:nvPr>
        </p:nvSpPr>
        <p:spPr/>
        <p:txBody>
          <a:bodyPr/>
          <a:lstStyle/>
          <a:p>
            <a:r>
              <a:rPr lang="de-DE" altLang="de-DE"/>
              <a:t>Kapitalismus + Lohnarbeit/slosigkeit</a:t>
            </a:r>
          </a:p>
        </p:txBody>
      </p:sp>
      <p:sp>
        <p:nvSpPr>
          <p:cNvPr id="8195" name="Rectangle 3">
            <a:extLst>
              <a:ext uri="{FF2B5EF4-FFF2-40B4-BE49-F238E27FC236}">
                <a16:creationId xmlns:a16="http://schemas.microsoft.com/office/drawing/2014/main" id="{209A69D2-954F-437E-82A5-BE45F7AC2875}"/>
              </a:ext>
            </a:extLst>
          </p:cNvPr>
          <p:cNvSpPr>
            <a:spLocks noGrp="1" noChangeArrowheads="1"/>
          </p:cNvSpPr>
          <p:nvPr>
            <p:ph type="body" idx="1"/>
          </p:nvPr>
        </p:nvSpPr>
        <p:spPr/>
        <p:txBody>
          <a:bodyPr/>
          <a:lstStyle/>
          <a:p>
            <a:pPr>
              <a:lnSpc>
                <a:spcPct val="90000"/>
              </a:lnSpc>
            </a:pPr>
            <a:r>
              <a:rPr lang="de-DE" altLang="de-DE"/>
              <a:t>Zahlen der Arbeitsmarktstatistik 2005:</a:t>
            </a:r>
          </a:p>
          <a:p>
            <a:pPr lvl="1">
              <a:lnSpc>
                <a:spcPct val="90000"/>
              </a:lnSpc>
            </a:pPr>
            <a:r>
              <a:rPr lang="de-DE" altLang="de-DE"/>
              <a:t>7,7 Mio. beträgt die sog. Beschäftigungslücke, davon:</a:t>
            </a:r>
          </a:p>
          <a:p>
            <a:pPr lvl="2">
              <a:lnSpc>
                <a:spcPct val="90000"/>
              </a:lnSpc>
            </a:pPr>
            <a:r>
              <a:rPr lang="de-DE" altLang="de-DE"/>
              <a:t>4,9 Mio. registrierte Arbeitslose (= 13% Arbeitslosenquote),</a:t>
            </a:r>
          </a:p>
          <a:p>
            <a:pPr lvl="2">
              <a:lnSpc>
                <a:spcPct val="90000"/>
              </a:lnSpc>
            </a:pPr>
            <a:r>
              <a:rPr lang="de-DE" altLang="de-DE"/>
              <a:t>1,3 Mio. verdeckte Arbeitslose</a:t>
            </a:r>
          </a:p>
          <a:p>
            <a:pPr lvl="2">
              <a:lnSpc>
                <a:spcPct val="90000"/>
              </a:lnSpc>
            </a:pPr>
            <a:r>
              <a:rPr lang="de-DE" altLang="de-DE"/>
              <a:t>1,5 Mio. Menschen in stiller Reserve;</a:t>
            </a:r>
          </a:p>
          <a:p>
            <a:pPr lvl="1">
              <a:lnSpc>
                <a:spcPct val="90000"/>
              </a:lnSpc>
            </a:pPr>
            <a:r>
              <a:rPr lang="de-DE" altLang="de-DE"/>
              <a:t>1,8 Mio. der 4,9 Mio. sind Langzeitarbeitslose;</a:t>
            </a:r>
          </a:p>
          <a:p>
            <a:pPr lvl="1">
              <a:lnSpc>
                <a:spcPct val="90000"/>
              </a:lnSpc>
            </a:pPr>
            <a:r>
              <a:rPr lang="de-DE" altLang="de-DE"/>
              <a:t>es gibt nur ca. 500.000 offene Stellen.</a:t>
            </a:r>
          </a:p>
          <a:p>
            <a:pPr>
              <a:lnSpc>
                <a:spcPct val="90000"/>
              </a:lnSpc>
            </a:pPr>
            <a:endParaRPr lang="de-DE" altLang="de-DE"/>
          </a:p>
          <a:p>
            <a:pPr>
              <a:lnSpc>
                <a:spcPct val="90000"/>
              </a:lnSpc>
            </a:pPr>
            <a:r>
              <a:rPr lang="de-DE" altLang="de-DE"/>
              <a:t>Das Arbeitsvolumen aller Erwerbstätigen ist von 59.666 Mio. Std. im Jahr 1991 auf 55.634 Mio. Std. im Jahr 2005 zurückgegangen.</a:t>
            </a:r>
          </a:p>
          <a:p>
            <a:pPr>
              <a:lnSpc>
                <a:spcPct val="90000"/>
              </a:lnSpc>
            </a:pPr>
            <a:endParaRPr lang="de-DE" altLang="de-DE"/>
          </a:p>
          <a:p>
            <a:pPr>
              <a:lnSpc>
                <a:spcPct val="90000"/>
              </a:lnSpc>
            </a:pPr>
            <a:r>
              <a:rPr lang="de-DE" altLang="de-DE"/>
              <a:t>Die kapitalistisch nachgefragte Erwerbsarbeit im Kapitalismus ist also rückläufig; es gibt viel weniger angebotene Erwerbsarbeitsplätze als Suchende!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7CC576DC-E659-49E4-8CB2-D9578ABC9274}"/>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F57270D0-A23D-421C-9AE4-5B42FFDE2295}"/>
              </a:ext>
            </a:extLst>
          </p:cNvPr>
          <p:cNvSpPr>
            <a:spLocks noGrp="1"/>
          </p:cNvSpPr>
          <p:nvPr>
            <p:ph type="sldNum" sz="quarter" idx="11"/>
          </p:nvPr>
        </p:nvSpPr>
        <p:spPr/>
        <p:txBody>
          <a:bodyPr/>
          <a:lstStyle/>
          <a:p>
            <a:fld id="{E4A96628-1DBD-478B-8F75-37E82C43AC01}" type="slidenum">
              <a:rPr lang="de-DE" altLang="de-DE"/>
              <a:pPr/>
              <a:t>25</a:t>
            </a:fld>
            <a:endParaRPr lang="de-DE" altLang="de-DE"/>
          </a:p>
        </p:txBody>
      </p:sp>
      <p:sp>
        <p:nvSpPr>
          <p:cNvPr id="110594" name="Rectangle 2">
            <a:extLst>
              <a:ext uri="{FF2B5EF4-FFF2-40B4-BE49-F238E27FC236}">
                <a16:creationId xmlns:a16="http://schemas.microsoft.com/office/drawing/2014/main" id="{0064ABA3-76E6-422E-AE05-93D9CB3EE4C2}"/>
              </a:ext>
            </a:extLst>
          </p:cNvPr>
          <p:cNvSpPr>
            <a:spLocks noGrp="1" noChangeArrowheads="1"/>
          </p:cNvSpPr>
          <p:nvPr>
            <p:ph type="title"/>
          </p:nvPr>
        </p:nvSpPr>
        <p:spPr/>
        <p:txBody>
          <a:bodyPr/>
          <a:lstStyle/>
          <a:p>
            <a:r>
              <a:rPr lang="de-DE" altLang="de-DE"/>
              <a:t>Kapitalismus + Lohnarbeit/slosigkeit</a:t>
            </a:r>
          </a:p>
        </p:txBody>
      </p:sp>
      <p:sp>
        <p:nvSpPr>
          <p:cNvPr id="110595" name="Rectangle 3">
            <a:extLst>
              <a:ext uri="{FF2B5EF4-FFF2-40B4-BE49-F238E27FC236}">
                <a16:creationId xmlns:a16="http://schemas.microsoft.com/office/drawing/2014/main" id="{7F507111-3B55-4211-8EF1-7B8A44257FB9}"/>
              </a:ext>
            </a:extLst>
          </p:cNvPr>
          <p:cNvSpPr>
            <a:spLocks noGrp="1" noChangeArrowheads="1"/>
          </p:cNvSpPr>
          <p:nvPr>
            <p:ph type="body" idx="1"/>
          </p:nvPr>
        </p:nvSpPr>
        <p:spPr/>
        <p:txBody>
          <a:bodyPr/>
          <a:lstStyle/>
          <a:p>
            <a:pPr>
              <a:lnSpc>
                <a:spcPct val="90000"/>
              </a:lnSpc>
            </a:pPr>
            <a:r>
              <a:rPr lang="de-DE" altLang="de-DE"/>
              <a:t>"Gewerkschaften (…) verfehlen ihren Zweck gänzlich, sobald sie sich darauf </a:t>
            </a:r>
            <a:r>
              <a:rPr lang="de-DE" altLang="de-DE" b="1"/>
              <a:t>beschränken</a:t>
            </a:r>
            <a:r>
              <a:rPr lang="de-DE" altLang="de-DE"/>
              <a:t>, einen Kleinkrieg gegen die Wirkungen des bestehenden Systems zu führen, statt </a:t>
            </a:r>
            <a:r>
              <a:rPr lang="de-DE" altLang="de-DE" b="1"/>
              <a:t>gleichzeitig</a:t>
            </a:r>
            <a:r>
              <a:rPr lang="de-DE" altLang="de-DE"/>
              <a:t> zu versuchen, es zu </a:t>
            </a:r>
            <a:r>
              <a:rPr lang="de-DE" altLang="de-DE" b="1"/>
              <a:t>ändern</a:t>
            </a:r>
            <a:r>
              <a:rPr lang="de-DE" altLang="de-DE"/>
              <a:t>, statt ihre organisierten Kräfte zu gebrauchen als einen Hebel zur </a:t>
            </a:r>
            <a:r>
              <a:rPr lang="de-DE" altLang="de-DE" b="1"/>
              <a:t>schließlichen</a:t>
            </a:r>
            <a:r>
              <a:rPr lang="de-DE" altLang="de-DE"/>
              <a:t> Befreiung der Arbeiterklasse, d.h. zur endgültigen Abschaffung des Lohnsystems." [Marx, Karl: Lohn, Preis, Profit, in: MEW 16, S. 152]</a:t>
            </a:r>
          </a:p>
          <a:p>
            <a:pPr>
              <a:lnSpc>
                <a:spcPct val="90000"/>
              </a:lnSpc>
            </a:pPr>
            <a:endParaRPr lang="de-DE" altLang="de-DE"/>
          </a:p>
          <a:p>
            <a:pPr>
              <a:lnSpc>
                <a:spcPct val="90000"/>
              </a:lnSpc>
            </a:pPr>
            <a:r>
              <a:rPr lang="de-DE" altLang="de-DE"/>
              <a:t>Was aber heißt das? Das gilt es zu interpretieren!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FF2243E1-B4FD-4732-947B-58D7FC95873A}"/>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A7473F85-1B10-4F81-9ACC-BA564C1B7C8D}"/>
              </a:ext>
            </a:extLst>
          </p:cNvPr>
          <p:cNvSpPr>
            <a:spLocks noGrp="1"/>
          </p:cNvSpPr>
          <p:nvPr>
            <p:ph type="sldNum" sz="quarter" idx="11"/>
          </p:nvPr>
        </p:nvSpPr>
        <p:spPr/>
        <p:txBody>
          <a:bodyPr/>
          <a:lstStyle/>
          <a:p>
            <a:fld id="{2810A803-86BA-49ED-AD6D-4FDD682DB242}" type="slidenum">
              <a:rPr lang="de-DE" altLang="de-DE"/>
              <a:pPr/>
              <a:t>26</a:t>
            </a:fld>
            <a:endParaRPr lang="de-DE" altLang="de-DE"/>
          </a:p>
        </p:txBody>
      </p:sp>
      <p:sp>
        <p:nvSpPr>
          <p:cNvPr id="112642" name="Rectangle 2">
            <a:extLst>
              <a:ext uri="{FF2B5EF4-FFF2-40B4-BE49-F238E27FC236}">
                <a16:creationId xmlns:a16="http://schemas.microsoft.com/office/drawing/2014/main" id="{BA3C6F7F-FA10-4658-96EE-EF9095A5391A}"/>
              </a:ext>
            </a:extLst>
          </p:cNvPr>
          <p:cNvSpPr>
            <a:spLocks noGrp="1" noChangeArrowheads="1"/>
          </p:cNvSpPr>
          <p:nvPr>
            <p:ph type="title"/>
          </p:nvPr>
        </p:nvSpPr>
        <p:spPr/>
        <p:txBody>
          <a:bodyPr/>
          <a:lstStyle/>
          <a:p>
            <a:r>
              <a:rPr lang="de-DE" altLang="de-DE"/>
              <a:t>Kapitalismus + Lohnarbeit/slosigkeit</a:t>
            </a:r>
          </a:p>
        </p:txBody>
      </p:sp>
      <p:sp>
        <p:nvSpPr>
          <p:cNvPr id="112643" name="Rectangle 3">
            <a:extLst>
              <a:ext uri="{FF2B5EF4-FFF2-40B4-BE49-F238E27FC236}">
                <a16:creationId xmlns:a16="http://schemas.microsoft.com/office/drawing/2014/main" id="{F54FB4AC-9384-4CF1-98D1-23D3DE767B45}"/>
              </a:ext>
            </a:extLst>
          </p:cNvPr>
          <p:cNvSpPr>
            <a:spLocks noGrp="1" noChangeArrowheads="1"/>
          </p:cNvSpPr>
          <p:nvPr>
            <p:ph type="body" idx="1"/>
          </p:nvPr>
        </p:nvSpPr>
        <p:spPr/>
        <p:txBody>
          <a:bodyPr/>
          <a:lstStyle/>
          <a:p>
            <a:pPr marL="381000" indent="-381000"/>
            <a:r>
              <a:rPr lang="de-DE" altLang="de-DE"/>
              <a:t>Kommt es zur langfristigen Überwindung der kapitalistischen, auf Lohnarbeit basierenden Gesellschaftsformation heute darauf an,</a:t>
            </a:r>
          </a:p>
          <a:p>
            <a:pPr marL="800100" lvl="1" indent="-342900">
              <a:buFont typeface="Wingdings" panose="05000000000000000000" pitchFamily="2" charset="2"/>
              <a:buAutoNum type="arabicPeriod"/>
            </a:pPr>
            <a:r>
              <a:rPr lang="de-DE" altLang="de-DE"/>
              <a:t>die Lohnarbeit politisch gesteuert stärker nachzufragen, sozial zu regulieren und von links zu stärken, oder darauf,</a:t>
            </a:r>
          </a:p>
          <a:p>
            <a:pPr marL="800100" lvl="1" indent="-342900">
              <a:buFont typeface="Wingdings" panose="05000000000000000000" pitchFamily="2" charset="2"/>
              <a:buAutoNum type="arabicPeriod"/>
            </a:pPr>
            <a:r>
              <a:rPr lang="de-DE" altLang="de-DE"/>
              <a:t>sich schon heute auf Konzepte zu stützen, die eigentlich eine Überwindung des Kapitalismus und also die (freiwillige) Nichtinanspruchnahme vieler Menschen bereits zur Voraussetzung haben wie das BGE?</a:t>
            </a:r>
          </a:p>
          <a:p>
            <a:pPr marL="381000" indent="-381000"/>
            <a:endParaRPr lang="de-DE" altLang="de-DE"/>
          </a:p>
          <a:p>
            <a:pPr marL="381000" indent="-381000"/>
            <a:r>
              <a:rPr lang="de-DE" altLang="de-DE"/>
              <a:t>Ich meine, die erste Position ist die richtige, denn …</a:t>
            </a:r>
          </a:p>
          <a:p>
            <a:pPr marL="381000" indent="-381000"/>
            <a:endParaRPr lang="de-DE" altLang="de-DE"/>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453B9351-58E1-4504-AA9A-2CC3E42B7FF0}"/>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5BC5BA6B-F915-401F-8546-B92E97F0A784}"/>
              </a:ext>
            </a:extLst>
          </p:cNvPr>
          <p:cNvSpPr>
            <a:spLocks noGrp="1"/>
          </p:cNvSpPr>
          <p:nvPr>
            <p:ph type="sldNum" sz="quarter" idx="11"/>
          </p:nvPr>
        </p:nvSpPr>
        <p:spPr/>
        <p:txBody>
          <a:bodyPr/>
          <a:lstStyle/>
          <a:p>
            <a:fld id="{ACD1E64A-FF47-4A82-A4EC-11428701D328}" type="slidenum">
              <a:rPr lang="de-DE" altLang="de-DE"/>
              <a:pPr/>
              <a:t>27</a:t>
            </a:fld>
            <a:endParaRPr lang="de-DE" altLang="de-DE"/>
          </a:p>
        </p:txBody>
      </p:sp>
      <p:sp>
        <p:nvSpPr>
          <p:cNvPr id="113666" name="Rectangle 2">
            <a:extLst>
              <a:ext uri="{FF2B5EF4-FFF2-40B4-BE49-F238E27FC236}">
                <a16:creationId xmlns:a16="http://schemas.microsoft.com/office/drawing/2014/main" id="{2D274E57-5EAE-41BA-A546-BFD270BF23E6}"/>
              </a:ext>
            </a:extLst>
          </p:cNvPr>
          <p:cNvSpPr>
            <a:spLocks noGrp="1" noChangeArrowheads="1"/>
          </p:cNvSpPr>
          <p:nvPr>
            <p:ph type="title"/>
          </p:nvPr>
        </p:nvSpPr>
        <p:spPr/>
        <p:txBody>
          <a:bodyPr/>
          <a:lstStyle/>
          <a:p>
            <a:r>
              <a:rPr lang="de-DE" altLang="de-DE"/>
              <a:t>Kapitalismus + Lohnarbeit/slosigkeit</a:t>
            </a:r>
          </a:p>
        </p:txBody>
      </p:sp>
      <p:sp>
        <p:nvSpPr>
          <p:cNvPr id="113667" name="Rectangle 3">
            <a:extLst>
              <a:ext uri="{FF2B5EF4-FFF2-40B4-BE49-F238E27FC236}">
                <a16:creationId xmlns:a16="http://schemas.microsoft.com/office/drawing/2014/main" id="{FB05DC9C-BC88-4186-8EEA-E859FC0053A6}"/>
              </a:ext>
            </a:extLst>
          </p:cNvPr>
          <p:cNvSpPr>
            <a:spLocks noGrp="1" noChangeArrowheads="1"/>
          </p:cNvSpPr>
          <p:nvPr>
            <p:ph type="body" idx="1"/>
          </p:nvPr>
        </p:nvSpPr>
        <p:spPr/>
        <p:txBody>
          <a:bodyPr/>
          <a:lstStyle/>
          <a:p>
            <a:r>
              <a:rPr lang="de-DE" altLang="de-DE"/>
              <a:t>"Eine Gesellschaftsformation geht nie unter, bevor alle Produktivkräfte entwickelt sind, für die sie weit genug ist, und neue höhere Produktionsverhältnisse treten nie an die Stelle, bevor die materiellen Existenzbedingungen derselben im Schoß der alten Gesellschaft selbst ausgebrütet worden sind. Daher stellt sich die Menschheit immer nur Aufgaben, die sie lösen kann, denn genauer betrachtet wird sich stets finden, daß die Aufgabe selbst nur entspringt, wo die materiellen Bedingungen ihrer Lösung schon vorhanden oder wenigstens im Prozeß ihres Werdens begriffen sind." [Marx, Karl: Zur Kritik der politischen Ökonomie, in: MEW 13, S. 9]</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28C3FB7A-B10D-4644-81EE-9AD6B5FE118C}"/>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008FE573-ADEB-4C71-B7B9-DE67642AEEB3}"/>
              </a:ext>
            </a:extLst>
          </p:cNvPr>
          <p:cNvSpPr>
            <a:spLocks noGrp="1"/>
          </p:cNvSpPr>
          <p:nvPr>
            <p:ph type="sldNum" sz="quarter" idx="11"/>
          </p:nvPr>
        </p:nvSpPr>
        <p:spPr/>
        <p:txBody>
          <a:bodyPr/>
          <a:lstStyle/>
          <a:p>
            <a:fld id="{C393DD49-3D78-4C19-94F1-2A61A4634E20}" type="slidenum">
              <a:rPr lang="de-DE" altLang="de-DE"/>
              <a:pPr/>
              <a:t>28</a:t>
            </a:fld>
            <a:endParaRPr lang="de-DE" altLang="de-DE"/>
          </a:p>
        </p:txBody>
      </p:sp>
      <p:sp>
        <p:nvSpPr>
          <p:cNvPr id="131074" name="Rectangle 2">
            <a:extLst>
              <a:ext uri="{FF2B5EF4-FFF2-40B4-BE49-F238E27FC236}">
                <a16:creationId xmlns:a16="http://schemas.microsoft.com/office/drawing/2014/main" id="{FA98D0A7-9C7B-411F-82FA-54488B35360A}"/>
              </a:ext>
            </a:extLst>
          </p:cNvPr>
          <p:cNvSpPr>
            <a:spLocks noGrp="1" noChangeArrowheads="1"/>
          </p:cNvSpPr>
          <p:nvPr>
            <p:ph type="title"/>
          </p:nvPr>
        </p:nvSpPr>
        <p:spPr/>
        <p:txBody>
          <a:bodyPr/>
          <a:lstStyle/>
          <a:p>
            <a:r>
              <a:rPr lang="de-DE" altLang="de-DE"/>
              <a:t>Kapitalismus + Lohnarbeit/slosigkeit</a:t>
            </a:r>
          </a:p>
        </p:txBody>
      </p:sp>
      <p:sp>
        <p:nvSpPr>
          <p:cNvPr id="131075" name="Rectangle 3">
            <a:extLst>
              <a:ext uri="{FF2B5EF4-FFF2-40B4-BE49-F238E27FC236}">
                <a16:creationId xmlns:a16="http://schemas.microsoft.com/office/drawing/2014/main" id="{307DD773-AB3C-4E97-BBA4-8CD7E4149CCF}"/>
              </a:ext>
            </a:extLst>
          </p:cNvPr>
          <p:cNvSpPr>
            <a:spLocks noGrp="1" noChangeArrowheads="1"/>
          </p:cNvSpPr>
          <p:nvPr>
            <p:ph type="body" idx="1"/>
          </p:nvPr>
        </p:nvSpPr>
        <p:spPr/>
        <p:txBody>
          <a:bodyPr/>
          <a:lstStyle/>
          <a:p>
            <a:r>
              <a:rPr lang="de-DE" altLang="de-DE"/>
              <a:t>Befürworter des BGE</a:t>
            </a:r>
          </a:p>
          <a:p>
            <a:pPr lvl="1"/>
            <a:r>
              <a:rPr lang="de-DE" altLang="de-DE"/>
              <a:t>ignorieren entweder die Lohnarbeit</a:t>
            </a:r>
          </a:p>
          <a:p>
            <a:pPr lvl="1"/>
            <a:r>
              <a:rPr lang="de-DE" altLang="de-DE"/>
              <a:t>oder haben falsche, teils neoklassische Vorstellungen von Lohnarbeit.</a:t>
            </a:r>
          </a:p>
          <a:p>
            <a:pPr lvl="1">
              <a:buFont typeface="Wingdings" panose="05000000000000000000" pitchFamily="2" charset="2"/>
              <a:buNone/>
            </a:pPr>
            <a:endParaRPr lang="de-DE" altLang="de-DE"/>
          </a:p>
          <a:p>
            <a:r>
              <a:rPr lang="de-DE" altLang="de-DE"/>
              <a:t>Falsche Vorstellungen sind:</a:t>
            </a:r>
          </a:p>
          <a:p>
            <a:pPr lvl="1"/>
            <a:r>
              <a:rPr lang="de-DE" altLang="de-DE"/>
              <a:t>Linkskeynesianismus wird als untauglich angesehen.</a:t>
            </a:r>
          </a:p>
          <a:p>
            <a:pPr lvl="1"/>
            <a:r>
              <a:rPr lang="de-DE" altLang="de-DE"/>
              <a:t>Unterstellt wird, hohe Anrechnung hemme Arbeitsangebot.</a:t>
            </a:r>
          </a:p>
          <a:p>
            <a:pPr lvl="1"/>
            <a:r>
              <a:rPr lang="de-DE" altLang="de-DE"/>
              <a:t>Die Bedeutung des Äquivalenzprinzips wird verkannt.</a:t>
            </a:r>
          </a:p>
          <a:p>
            <a:pPr lvl="1"/>
            <a:r>
              <a:rPr lang="de-DE" altLang="de-DE"/>
              <a:t>Die Steuerung von Gebrauchs- und Tauschwert wird verwechselt.</a:t>
            </a:r>
          </a:p>
          <a:p>
            <a:pPr>
              <a:buFont typeface="Wingdings" panose="05000000000000000000" pitchFamily="2" charset="2"/>
              <a:buNone/>
            </a:pPr>
            <a:endParaRPr lang="de-DE" altLang="de-DE"/>
          </a:p>
          <a:p>
            <a:r>
              <a:rPr lang="de-DE" altLang="de-DE"/>
              <a:t>Vierter Schluss: Regulierte Lohnarbeit ist zu stärken!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Fußzeilenplatzhalter 3">
            <a:extLst>
              <a:ext uri="{FF2B5EF4-FFF2-40B4-BE49-F238E27FC236}">
                <a16:creationId xmlns:a16="http://schemas.microsoft.com/office/drawing/2014/main" id="{D28988C3-E382-4B42-B804-4C5C5A91FE6B}"/>
              </a:ext>
            </a:extLst>
          </p:cNvPr>
          <p:cNvSpPr>
            <a:spLocks noGrp="1"/>
          </p:cNvSpPr>
          <p:nvPr>
            <p:ph type="ftr" sz="quarter" idx="10"/>
          </p:nvPr>
        </p:nvSpPr>
        <p:spPr/>
        <p:txBody>
          <a:bodyPr/>
          <a:lstStyle/>
          <a:p>
            <a:r>
              <a:rPr lang="de-DE" altLang="de-DE"/>
              <a:t>Alexander Recht: Grundeinkommen – Sackgasse oder Weg in die Zukunft?</a:t>
            </a:r>
          </a:p>
        </p:txBody>
      </p:sp>
      <p:sp>
        <p:nvSpPr>
          <p:cNvPr id="41" name="Foliennummernplatzhalter 4">
            <a:extLst>
              <a:ext uri="{FF2B5EF4-FFF2-40B4-BE49-F238E27FC236}">
                <a16:creationId xmlns:a16="http://schemas.microsoft.com/office/drawing/2014/main" id="{F3B53141-667D-453B-A471-D3F187BCB14D}"/>
              </a:ext>
            </a:extLst>
          </p:cNvPr>
          <p:cNvSpPr>
            <a:spLocks noGrp="1"/>
          </p:cNvSpPr>
          <p:nvPr>
            <p:ph type="sldNum" sz="quarter" idx="11"/>
          </p:nvPr>
        </p:nvSpPr>
        <p:spPr/>
        <p:txBody>
          <a:bodyPr/>
          <a:lstStyle/>
          <a:p>
            <a:fld id="{FD531AE4-FCE8-4002-AB63-484A299D1910}" type="slidenum">
              <a:rPr lang="de-DE" altLang="de-DE"/>
              <a:pPr/>
              <a:t>29</a:t>
            </a:fld>
            <a:endParaRPr lang="de-DE" altLang="de-DE"/>
          </a:p>
        </p:txBody>
      </p:sp>
      <p:sp>
        <p:nvSpPr>
          <p:cNvPr id="116738" name="Rectangle 2">
            <a:extLst>
              <a:ext uri="{FF2B5EF4-FFF2-40B4-BE49-F238E27FC236}">
                <a16:creationId xmlns:a16="http://schemas.microsoft.com/office/drawing/2014/main" id="{914729CE-3B13-4AC0-8E5A-490DB04FFCA0}"/>
              </a:ext>
            </a:extLst>
          </p:cNvPr>
          <p:cNvSpPr>
            <a:spLocks noGrp="1" noChangeArrowheads="1"/>
          </p:cNvSpPr>
          <p:nvPr>
            <p:ph type="title"/>
          </p:nvPr>
        </p:nvSpPr>
        <p:spPr/>
        <p:txBody>
          <a:bodyPr/>
          <a:lstStyle/>
          <a:p>
            <a:r>
              <a:rPr lang="de-DE" altLang="de-DE"/>
              <a:t>Zwischenfazit</a:t>
            </a:r>
          </a:p>
        </p:txBody>
      </p:sp>
      <p:graphicFrame>
        <p:nvGraphicFramePr>
          <p:cNvPr id="116876" name="Group 140">
            <a:extLst>
              <a:ext uri="{FF2B5EF4-FFF2-40B4-BE49-F238E27FC236}">
                <a16:creationId xmlns:a16="http://schemas.microsoft.com/office/drawing/2014/main" id="{E762A12A-3AB8-452D-86C5-A635D4666278}"/>
              </a:ext>
            </a:extLst>
          </p:cNvPr>
          <p:cNvGraphicFramePr>
            <a:graphicFrameLocks noGrp="1"/>
          </p:cNvGraphicFramePr>
          <p:nvPr/>
        </p:nvGraphicFramePr>
        <p:xfrm>
          <a:off x="1042988" y="1397000"/>
          <a:ext cx="7632700" cy="4624389"/>
        </p:xfrm>
        <a:graphic>
          <a:graphicData uri="http://schemas.openxmlformats.org/drawingml/2006/table">
            <a:tbl>
              <a:tblPr/>
              <a:tblGrid>
                <a:gridCol w="1944687">
                  <a:extLst>
                    <a:ext uri="{9D8B030D-6E8A-4147-A177-3AD203B41FA5}">
                      <a16:colId xmlns:a16="http://schemas.microsoft.com/office/drawing/2014/main" val="2567570350"/>
                    </a:ext>
                  </a:extLst>
                </a:gridCol>
                <a:gridCol w="1728788">
                  <a:extLst>
                    <a:ext uri="{9D8B030D-6E8A-4147-A177-3AD203B41FA5}">
                      <a16:colId xmlns:a16="http://schemas.microsoft.com/office/drawing/2014/main" val="2861804602"/>
                    </a:ext>
                  </a:extLst>
                </a:gridCol>
                <a:gridCol w="2051050">
                  <a:extLst>
                    <a:ext uri="{9D8B030D-6E8A-4147-A177-3AD203B41FA5}">
                      <a16:colId xmlns:a16="http://schemas.microsoft.com/office/drawing/2014/main" val="276324472"/>
                    </a:ext>
                  </a:extLst>
                </a:gridCol>
                <a:gridCol w="1908175">
                  <a:extLst>
                    <a:ext uri="{9D8B030D-6E8A-4147-A177-3AD203B41FA5}">
                      <a16:colId xmlns:a16="http://schemas.microsoft.com/office/drawing/2014/main" val="2437954837"/>
                    </a:ext>
                  </a:extLst>
                </a:gridCol>
              </a:tblGrid>
              <a:tr h="771525">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1" i="0" u="none" strike="noStrike" cap="none" normalizeH="0" baseline="0">
                          <a:ln>
                            <a:noFill/>
                          </a:ln>
                          <a:solidFill>
                            <a:schemeClr val="tx1"/>
                          </a:solidFill>
                          <a:effectLst/>
                          <a:latin typeface="Verdana" panose="020B0604030504040204" pitchFamily="34" charset="0"/>
                          <a:cs typeface="Arial" panose="020B0604020202020204" pitchFamily="34" charset="0"/>
                        </a:rPr>
                        <a:t>Frage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1" i="0" u="none" strike="noStrike" cap="none" normalizeH="0" baseline="0">
                          <a:ln>
                            <a:noFill/>
                          </a:ln>
                          <a:solidFill>
                            <a:schemeClr val="tx1"/>
                          </a:solidFill>
                          <a:effectLst/>
                          <a:latin typeface="Verdana" panose="020B0604030504040204" pitchFamily="34" charset="0"/>
                          <a:cs typeface="Arial" panose="020B0604020202020204" pitchFamily="34" charset="0"/>
                        </a:rPr>
                        <a:t>BGE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1" i="0" u="none" strike="noStrike" cap="none" normalizeH="0" baseline="0">
                          <a:ln>
                            <a:noFill/>
                          </a:ln>
                          <a:solidFill>
                            <a:schemeClr val="tx1"/>
                          </a:solidFill>
                          <a:effectLst/>
                          <a:latin typeface="Verdana" panose="020B0604030504040204" pitchFamily="34" charset="0"/>
                          <a:cs typeface="Arial" panose="020B0604020202020204" pitchFamily="34" charset="0"/>
                        </a:rPr>
                        <a:t>BOG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1" i="0" u="none" strike="noStrike" cap="none" normalizeH="0" baseline="0">
                          <a:ln>
                            <a:noFill/>
                          </a:ln>
                          <a:solidFill>
                            <a:schemeClr val="tx1"/>
                          </a:solidFill>
                          <a:effectLst/>
                          <a:latin typeface="Verdana" panose="020B0604030504040204" pitchFamily="34" charset="0"/>
                          <a:cs typeface="Arial" panose="020B0604020202020204" pitchFamily="34" charset="0"/>
                        </a:rPr>
                        <a:t>Vergleich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11513394"/>
                  </a:ext>
                </a:extLst>
              </a:tr>
              <a:tr h="769938">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Leistungshöhe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anheben!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anheben!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anheben!</a:t>
                      </a:r>
                    </a:p>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Konsens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52050038"/>
                  </a:ext>
                </a:extLst>
              </a:tr>
              <a:tr h="771525">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Finanzierung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unklar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geregelt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regeln!</a:t>
                      </a:r>
                    </a:p>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Dissens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68576623"/>
                  </a:ext>
                </a:extLst>
              </a:tr>
              <a:tr h="769938">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Repression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deutlich reduzieren!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(deutlich) reduzieren!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deutlich red.!</a:t>
                      </a:r>
                    </a:p>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Teilkonsens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00473965"/>
                  </a:ext>
                </a:extLst>
              </a:tr>
              <a:tr h="769938">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Erwerbsarbeit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Annahme: Rückgang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Annahme: Zunahme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Zunahme klar!</a:t>
                      </a:r>
                    </a:p>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Dissens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63173250"/>
                  </a:ext>
                </a:extLst>
              </a:tr>
              <a:tr h="771525">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Arbeitslosigkeit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Nicht- oder falsche Pos.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Beschäftigungs-politik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Beschäft.pol.!</a:t>
                      </a:r>
                    </a:p>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Dissens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98922027"/>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14886302-1F5F-4CAF-BC6C-F6934123B0D0}"/>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44DF6A71-357B-4AEE-B305-31CD22E3F5A7}"/>
              </a:ext>
            </a:extLst>
          </p:cNvPr>
          <p:cNvSpPr>
            <a:spLocks noGrp="1"/>
          </p:cNvSpPr>
          <p:nvPr>
            <p:ph type="sldNum" sz="quarter" idx="11"/>
          </p:nvPr>
        </p:nvSpPr>
        <p:spPr/>
        <p:txBody>
          <a:bodyPr/>
          <a:lstStyle/>
          <a:p>
            <a:fld id="{EF23A9BC-26A2-42E4-93FB-604F7B0BD34E}" type="slidenum">
              <a:rPr lang="de-DE" altLang="de-DE"/>
              <a:pPr/>
              <a:t>3</a:t>
            </a:fld>
            <a:endParaRPr lang="de-DE" altLang="de-DE"/>
          </a:p>
        </p:txBody>
      </p:sp>
      <p:sp>
        <p:nvSpPr>
          <p:cNvPr id="78850" name="Rectangle 2">
            <a:extLst>
              <a:ext uri="{FF2B5EF4-FFF2-40B4-BE49-F238E27FC236}">
                <a16:creationId xmlns:a16="http://schemas.microsoft.com/office/drawing/2014/main" id="{94B0CE4F-3984-4F3D-820E-46486F93E828}"/>
              </a:ext>
            </a:extLst>
          </p:cNvPr>
          <p:cNvSpPr>
            <a:spLocks noGrp="1" noChangeArrowheads="1"/>
          </p:cNvSpPr>
          <p:nvPr>
            <p:ph type="title"/>
          </p:nvPr>
        </p:nvSpPr>
        <p:spPr/>
        <p:txBody>
          <a:bodyPr/>
          <a:lstStyle/>
          <a:p>
            <a:r>
              <a:rPr lang="de-DE" altLang="de-DE"/>
              <a:t>Status quo: Hartz IV</a:t>
            </a:r>
          </a:p>
        </p:txBody>
      </p:sp>
      <p:sp>
        <p:nvSpPr>
          <p:cNvPr id="78851" name="Rectangle 3">
            <a:extLst>
              <a:ext uri="{FF2B5EF4-FFF2-40B4-BE49-F238E27FC236}">
                <a16:creationId xmlns:a16="http://schemas.microsoft.com/office/drawing/2014/main" id="{444B8E4D-BF35-4150-8995-131BE85D3F4B}"/>
              </a:ext>
            </a:extLst>
          </p:cNvPr>
          <p:cNvSpPr>
            <a:spLocks noGrp="1" noChangeArrowheads="1"/>
          </p:cNvSpPr>
          <p:nvPr>
            <p:ph type="body" idx="1"/>
          </p:nvPr>
        </p:nvSpPr>
        <p:spPr/>
        <p:txBody>
          <a:bodyPr/>
          <a:lstStyle/>
          <a:p>
            <a:pPr marL="381000" indent="-381000"/>
            <a:r>
              <a:rPr lang="de-DE" altLang="de-DE" dirty="0"/>
              <a:t>Folgende Merkmale von Hartz IV seien hervorgehoben:</a:t>
            </a:r>
          </a:p>
          <a:p>
            <a:pPr marL="800100" lvl="1" indent="-342900">
              <a:buFont typeface="Wingdings" panose="05000000000000000000" pitchFamily="2" charset="2"/>
              <a:buAutoNum type="arabicPeriod"/>
            </a:pPr>
            <a:r>
              <a:rPr lang="de-DE" altLang="de-DE" dirty="0"/>
              <a:t>Die Leistungshöhe ist mit 449 Euro zzgl. der Erstattung von Mietkosten nur gering.</a:t>
            </a:r>
          </a:p>
          <a:p>
            <a:pPr marL="800100" lvl="1" indent="-342900">
              <a:buFont typeface="Wingdings" panose="05000000000000000000" pitchFamily="2" charset="2"/>
              <a:buAutoNum type="arabicPeriod"/>
            </a:pPr>
            <a:r>
              <a:rPr lang="de-DE" altLang="de-DE" dirty="0"/>
              <a:t>Nahezu jede angebotene Arbeit gilt als zumutbar. Wer angebotene Arbeit ablehnt und den Anforderungen der ARGE nicht genügt, muss mit Leistungskürzungen und/oder Sperrzeiten rechnen.</a:t>
            </a:r>
          </a:p>
          <a:p>
            <a:pPr marL="800100" lvl="1" indent="-342900">
              <a:buFont typeface="Wingdings" panose="05000000000000000000" pitchFamily="2" charset="2"/>
              <a:buAutoNum type="arabicPeriod"/>
            </a:pPr>
            <a:r>
              <a:rPr lang="de-DE" altLang="de-DE" dirty="0"/>
              <a:t>Wer zusätzlich zu Hartz IV Erwerbseinkommen hinzuverdient, behält vom Hinzuverdienst zwar mehr als früher bei der Sozialhilfe, aber immer noch eher wenig.</a:t>
            </a:r>
          </a:p>
          <a:p>
            <a:pPr marL="800100" lvl="1" indent="-342900">
              <a:buFont typeface="Wingdings" panose="05000000000000000000" pitchFamily="2" charset="2"/>
              <a:buAutoNum type="arabicPeriod"/>
            </a:pPr>
            <a:r>
              <a:rPr lang="de-DE" altLang="de-DE" dirty="0"/>
              <a:t>Hartz IV erhält nur derjenige, der über kein bzw. kein hohes Erwerbseinkommen (und kein Vermögen sowie Partnereinkommen) verfügt.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D2B1C4A6-64FA-46D9-B1EB-0862463698DF}"/>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1E6E9BFA-B182-4932-B559-CB4023B37C23}"/>
              </a:ext>
            </a:extLst>
          </p:cNvPr>
          <p:cNvSpPr>
            <a:spLocks noGrp="1"/>
          </p:cNvSpPr>
          <p:nvPr>
            <p:ph type="sldNum" sz="quarter" idx="11"/>
          </p:nvPr>
        </p:nvSpPr>
        <p:spPr/>
        <p:txBody>
          <a:bodyPr/>
          <a:lstStyle/>
          <a:p>
            <a:fld id="{0DD61442-6768-4760-9C5A-7A4D538F3C12}" type="slidenum">
              <a:rPr lang="de-DE" altLang="de-DE"/>
              <a:pPr/>
              <a:t>30</a:t>
            </a:fld>
            <a:endParaRPr lang="de-DE" altLang="de-DE"/>
          </a:p>
        </p:txBody>
      </p:sp>
      <p:sp>
        <p:nvSpPr>
          <p:cNvPr id="14338" name="Rectangle 2">
            <a:extLst>
              <a:ext uri="{FF2B5EF4-FFF2-40B4-BE49-F238E27FC236}">
                <a16:creationId xmlns:a16="http://schemas.microsoft.com/office/drawing/2014/main" id="{5F3A552D-7C39-4E8C-99C2-E2234E473620}"/>
              </a:ext>
            </a:extLst>
          </p:cNvPr>
          <p:cNvSpPr>
            <a:spLocks noGrp="1" noChangeArrowheads="1"/>
          </p:cNvSpPr>
          <p:nvPr>
            <p:ph type="title"/>
          </p:nvPr>
        </p:nvSpPr>
        <p:spPr/>
        <p:txBody>
          <a:bodyPr/>
          <a:lstStyle/>
          <a:p>
            <a:r>
              <a:rPr lang="de-DE" altLang="de-DE"/>
              <a:t>Politik im Kapitalismus</a:t>
            </a:r>
          </a:p>
        </p:txBody>
      </p:sp>
      <p:sp>
        <p:nvSpPr>
          <p:cNvPr id="14339" name="Rectangle 3">
            <a:extLst>
              <a:ext uri="{FF2B5EF4-FFF2-40B4-BE49-F238E27FC236}">
                <a16:creationId xmlns:a16="http://schemas.microsoft.com/office/drawing/2014/main" id="{E32C0C81-D357-4A0F-A91B-A111E69CA58E}"/>
              </a:ext>
            </a:extLst>
          </p:cNvPr>
          <p:cNvSpPr>
            <a:spLocks noGrp="1" noChangeArrowheads="1"/>
          </p:cNvSpPr>
          <p:nvPr>
            <p:ph type="body" idx="1"/>
          </p:nvPr>
        </p:nvSpPr>
        <p:spPr/>
        <p:txBody>
          <a:bodyPr/>
          <a:lstStyle/>
          <a:p>
            <a:pPr>
              <a:lnSpc>
                <a:spcPct val="90000"/>
              </a:lnSpc>
            </a:pPr>
            <a:r>
              <a:rPr lang="de-DE" altLang="de-DE" dirty="0"/>
              <a:t>Der Staat ist im Kapitalismus nicht neutral, aber auch kein bloßes Herrschaftsinstrument des Kapitals. Er ist offen für den Eingang verschiedener Interessen.</a:t>
            </a:r>
          </a:p>
          <a:p>
            <a:pPr>
              <a:lnSpc>
                <a:spcPct val="90000"/>
              </a:lnSpc>
            </a:pPr>
            <a:endParaRPr lang="de-DE" altLang="de-DE" dirty="0"/>
          </a:p>
          <a:p>
            <a:pPr>
              <a:lnSpc>
                <a:spcPct val="90000"/>
              </a:lnSpc>
            </a:pPr>
            <a:r>
              <a:rPr lang="de-DE" altLang="de-DE" dirty="0"/>
              <a:t>Daher sind </a:t>
            </a:r>
            <a:r>
              <a:rPr lang="de-DE" altLang="de-DE" i="1" dirty="0"/>
              <a:t>alle</a:t>
            </a:r>
            <a:r>
              <a:rPr lang="de-DE" altLang="de-DE" dirty="0"/>
              <a:t> linken Forderungen letztlich auch auf staatliche Praktiken gerichtet. Das gilt für Beschäftigungspolitik, für </a:t>
            </a:r>
            <a:r>
              <a:rPr lang="de-DE" altLang="de-DE" dirty="0" err="1"/>
              <a:t>Umfairteilung</a:t>
            </a:r>
            <a:r>
              <a:rPr lang="de-DE" altLang="de-DE" dirty="0"/>
              <a:t> im Allgemeinen wie auch für die Grundsicherungsmodelle.</a:t>
            </a:r>
          </a:p>
          <a:p>
            <a:pPr>
              <a:lnSpc>
                <a:spcPct val="90000"/>
              </a:lnSpc>
            </a:pPr>
            <a:endParaRPr lang="de-DE" altLang="de-DE" dirty="0"/>
          </a:p>
          <a:p>
            <a:pPr>
              <a:lnSpc>
                <a:spcPct val="90000"/>
              </a:lnSpc>
            </a:pPr>
            <a:r>
              <a:rPr lang="de-DE" altLang="de-DE" dirty="0"/>
              <a:t>Die Frage, ob keynesianische Politik die kapitalistischen Grundstrukturen so beeinflussen kann, dass mehr Erwerbsbeschäftigung die Folge ist, ist umstritten. Auch umstritten ist die konkrete Modellierung der Grundsicherung.</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57BA3DE8-96E9-4C7A-A0A0-F379CD5DC021}"/>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7CDDF257-F664-4BB0-A3F3-6B2C8FE8C60E}"/>
              </a:ext>
            </a:extLst>
          </p:cNvPr>
          <p:cNvSpPr>
            <a:spLocks noGrp="1"/>
          </p:cNvSpPr>
          <p:nvPr>
            <p:ph type="sldNum" sz="quarter" idx="11"/>
          </p:nvPr>
        </p:nvSpPr>
        <p:spPr/>
        <p:txBody>
          <a:bodyPr/>
          <a:lstStyle/>
          <a:p>
            <a:fld id="{30E459BA-E937-46B4-990E-8E9E90E61497}" type="slidenum">
              <a:rPr lang="de-DE" altLang="de-DE"/>
              <a:pPr/>
              <a:t>31</a:t>
            </a:fld>
            <a:endParaRPr lang="de-DE" altLang="de-DE"/>
          </a:p>
        </p:txBody>
      </p:sp>
      <p:sp>
        <p:nvSpPr>
          <p:cNvPr id="18434" name="Rectangle 2">
            <a:extLst>
              <a:ext uri="{FF2B5EF4-FFF2-40B4-BE49-F238E27FC236}">
                <a16:creationId xmlns:a16="http://schemas.microsoft.com/office/drawing/2014/main" id="{163F630A-8A4D-4FFF-B883-E015E8A7BA13}"/>
              </a:ext>
            </a:extLst>
          </p:cNvPr>
          <p:cNvSpPr>
            <a:spLocks noGrp="1" noChangeArrowheads="1"/>
          </p:cNvSpPr>
          <p:nvPr>
            <p:ph type="title"/>
          </p:nvPr>
        </p:nvSpPr>
        <p:spPr/>
        <p:txBody>
          <a:bodyPr/>
          <a:lstStyle/>
          <a:p>
            <a:r>
              <a:rPr lang="de-DE" altLang="de-DE"/>
              <a:t>Springpunkt des Konflikts</a:t>
            </a:r>
          </a:p>
        </p:txBody>
      </p:sp>
      <p:sp>
        <p:nvSpPr>
          <p:cNvPr id="18435" name="Rectangle 3">
            <a:extLst>
              <a:ext uri="{FF2B5EF4-FFF2-40B4-BE49-F238E27FC236}">
                <a16:creationId xmlns:a16="http://schemas.microsoft.com/office/drawing/2014/main" id="{35778438-8195-4DD1-A238-1408F4516EB1}"/>
              </a:ext>
            </a:extLst>
          </p:cNvPr>
          <p:cNvSpPr>
            <a:spLocks noGrp="1" noChangeArrowheads="1"/>
          </p:cNvSpPr>
          <p:nvPr>
            <p:ph type="body" idx="1"/>
          </p:nvPr>
        </p:nvSpPr>
        <p:spPr/>
        <p:txBody>
          <a:bodyPr/>
          <a:lstStyle/>
          <a:p>
            <a:r>
              <a:rPr lang="de-DE" altLang="de-DE"/>
              <a:t>Es gibt einen zentralen Springpunkt des Konflikts:</a:t>
            </a:r>
          </a:p>
          <a:p>
            <a:endParaRPr lang="de-DE" altLang="de-DE"/>
          </a:p>
          <a:p>
            <a:r>
              <a:rPr lang="de-DE" altLang="de-DE"/>
              <a:t>Hohe oder geringe bis keine Anrechnung des Grundeinkommens auf das Erwerbseinkommen?</a:t>
            </a:r>
          </a:p>
          <a:p>
            <a:endParaRPr lang="de-DE" altLang="de-DE"/>
          </a:p>
          <a:p>
            <a:r>
              <a:rPr lang="de-DE" altLang="de-DE"/>
              <a:t>Diese strittige Frage ist keineswegs neu in der Linken: in kommunistischen Zirkeln, bei den Jusos, bei JD/JL, in sozialen Bewegungen – schon immer wurde hierüber leidenschaftlich gestritten.</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157F1640-5E91-4CF8-9D45-03F9342C50C5}"/>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5E01F581-A920-4298-9D83-6D2640E4CE56}"/>
              </a:ext>
            </a:extLst>
          </p:cNvPr>
          <p:cNvSpPr>
            <a:spLocks noGrp="1"/>
          </p:cNvSpPr>
          <p:nvPr>
            <p:ph type="sldNum" sz="quarter" idx="11"/>
          </p:nvPr>
        </p:nvSpPr>
        <p:spPr/>
        <p:txBody>
          <a:bodyPr/>
          <a:lstStyle/>
          <a:p>
            <a:fld id="{0359BC34-59ED-4054-B462-7B389E8236AC}" type="slidenum">
              <a:rPr lang="de-DE" altLang="de-DE"/>
              <a:pPr/>
              <a:t>32</a:t>
            </a:fld>
            <a:endParaRPr lang="de-DE" altLang="de-DE"/>
          </a:p>
        </p:txBody>
      </p:sp>
      <p:sp>
        <p:nvSpPr>
          <p:cNvPr id="118786" name="Rectangle 2">
            <a:extLst>
              <a:ext uri="{FF2B5EF4-FFF2-40B4-BE49-F238E27FC236}">
                <a16:creationId xmlns:a16="http://schemas.microsoft.com/office/drawing/2014/main" id="{835B36E1-ACCC-40CE-B612-4B3F7923CDE1}"/>
              </a:ext>
            </a:extLst>
          </p:cNvPr>
          <p:cNvSpPr>
            <a:spLocks noGrp="1" noChangeArrowheads="1"/>
          </p:cNvSpPr>
          <p:nvPr>
            <p:ph type="title"/>
          </p:nvPr>
        </p:nvSpPr>
        <p:spPr/>
        <p:txBody>
          <a:bodyPr/>
          <a:lstStyle/>
          <a:p>
            <a:r>
              <a:rPr lang="de-DE" altLang="de-DE"/>
              <a:t>Welche Anrechnung?</a:t>
            </a:r>
          </a:p>
        </p:txBody>
      </p:sp>
      <p:sp>
        <p:nvSpPr>
          <p:cNvPr id="118787" name="Rectangle 3">
            <a:extLst>
              <a:ext uri="{FF2B5EF4-FFF2-40B4-BE49-F238E27FC236}">
                <a16:creationId xmlns:a16="http://schemas.microsoft.com/office/drawing/2014/main" id="{A094E658-D63A-493C-885C-788F3EB7B3EC}"/>
              </a:ext>
            </a:extLst>
          </p:cNvPr>
          <p:cNvSpPr>
            <a:spLocks noGrp="1" noChangeArrowheads="1"/>
          </p:cNvSpPr>
          <p:nvPr>
            <p:ph type="body" idx="1"/>
          </p:nvPr>
        </p:nvSpPr>
        <p:spPr/>
        <p:txBody>
          <a:bodyPr/>
          <a:lstStyle/>
          <a:p>
            <a:pPr>
              <a:lnSpc>
                <a:spcPct val="90000"/>
              </a:lnSpc>
            </a:pPr>
            <a:r>
              <a:rPr lang="de-DE" altLang="de-DE"/>
              <a:t>Die Frage, wie viel vom Hinzuverdienst angerechnet wird, klärt automatisch die Frage, wer alles zu den Leistungsberechtigten gehören wird.</a:t>
            </a:r>
          </a:p>
          <a:p>
            <a:pPr>
              <a:lnSpc>
                <a:spcPct val="90000"/>
              </a:lnSpc>
            </a:pPr>
            <a:endParaRPr lang="de-DE" altLang="de-DE"/>
          </a:p>
          <a:p>
            <a:pPr>
              <a:lnSpc>
                <a:spcPct val="90000"/>
              </a:lnSpc>
            </a:pPr>
            <a:r>
              <a:rPr lang="de-DE" altLang="de-DE"/>
              <a:t>Die Regel lautet: Je weniger vom Hinzuverdienst angerechnet wird, umso größer ist der Kreis der Anspruchsberechtigten.</a:t>
            </a:r>
          </a:p>
          <a:p>
            <a:pPr>
              <a:lnSpc>
                <a:spcPct val="90000"/>
              </a:lnSpc>
            </a:pPr>
            <a:endParaRPr lang="de-DE" altLang="de-DE"/>
          </a:p>
          <a:p>
            <a:pPr>
              <a:lnSpc>
                <a:spcPct val="90000"/>
              </a:lnSpc>
            </a:pPr>
            <a:r>
              <a:rPr lang="de-DE" altLang="de-DE"/>
              <a:t>Bei der Bedarfsorientierten Grundsicherung wird ein hoher Teil des Hinzuverdienstes angerechnet. Der Kreis der Anspruchsberechtigten umfasst die Bedürftigen.</a:t>
            </a:r>
          </a:p>
          <a:p>
            <a:pPr>
              <a:lnSpc>
                <a:spcPct val="90000"/>
              </a:lnSpc>
            </a:pPr>
            <a:endParaRPr lang="de-DE" altLang="de-DE"/>
          </a:p>
          <a:p>
            <a:pPr>
              <a:lnSpc>
                <a:spcPct val="90000"/>
              </a:lnSpc>
            </a:pPr>
            <a:r>
              <a:rPr lang="de-DE" altLang="de-DE"/>
              <a:t>Bei einer weniger bedarfsorientierten Grundsicherung wird der Hinzuverdienst wenig angerechnet. Der Kreis der Anspruchsberechtigten umfasst viel mehr Personen.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B3CCCA14-3099-4741-A8D1-EF10E56A4335}"/>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EEF75BEF-C242-4BF6-895D-C49058001641}"/>
              </a:ext>
            </a:extLst>
          </p:cNvPr>
          <p:cNvSpPr>
            <a:spLocks noGrp="1"/>
          </p:cNvSpPr>
          <p:nvPr>
            <p:ph type="sldNum" sz="quarter" idx="11"/>
          </p:nvPr>
        </p:nvSpPr>
        <p:spPr/>
        <p:txBody>
          <a:bodyPr/>
          <a:lstStyle/>
          <a:p>
            <a:fld id="{BB2C7B54-0AC2-42D1-8FD4-CDC8AE7ED7C6}" type="slidenum">
              <a:rPr lang="de-DE" altLang="de-DE"/>
              <a:pPr/>
              <a:t>33</a:t>
            </a:fld>
            <a:endParaRPr lang="de-DE" altLang="de-DE"/>
          </a:p>
        </p:txBody>
      </p:sp>
      <p:sp>
        <p:nvSpPr>
          <p:cNvPr id="119810" name="Rectangle 2">
            <a:extLst>
              <a:ext uri="{FF2B5EF4-FFF2-40B4-BE49-F238E27FC236}">
                <a16:creationId xmlns:a16="http://schemas.microsoft.com/office/drawing/2014/main" id="{80F90B9C-8105-4498-832B-837A1E21A5AB}"/>
              </a:ext>
            </a:extLst>
          </p:cNvPr>
          <p:cNvSpPr>
            <a:spLocks noGrp="1" noChangeArrowheads="1"/>
          </p:cNvSpPr>
          <p:nvPr>
            <p:ph type="title"/>
          </p:nvPr>
        </p:nvSpPr>
        <p:spPr/>
        <p:txBody>
          <a:bodyPr/>
          <a:lstStyle/>
          <a:p>
            <a:r>
              <a:rPr lang="de-DE" altLang="de-DE"/>
              <a:t>Anrechnung bei der BOG</a:t>
            </a:r>
          </a:p>
        </p:txBody>
      </p:sp>
      <p:pic>
        <p:nvPicPr>
          <p:cNvPr id="119815" name="Picture 7">
            <a:extLst>
              <a:ext uri="{FF2B5EF4-FFF2-40B4-BE49-F238E27FC236}">
                <a16:creationId xmlns:a16="http://schemas.microsoft.com/office/drawing/2014/main" id="{0DA56C18-4FD6-4A86-89AB-941E68E330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113" y="1362075"/>
            <a:ext cx="7772400" cy="4803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D4A7F587-97BE-4489-B21E-9704EB661E48}"/>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944B5CEE-09B1-4BF7-BD97-4F761D537F42}"/>
              </a:ext>
            </a:extLst>
          </p:cNvPr>
          <p:cNvSpPr>
            <a:spLocks noGrp="1"/>
          </p:cNvSpPr>
          <p:nvPr>
            <p:ph type="sldNum" sz="quarter" idx="11"/>
          </p:nvPr>
        </p:nvSpPr>
        <p:spPr/>
        <p:txBody>
          <a:bodyPr/>
          <a:lstStyle/>
          <a:p>
            <a:fld id="{12C6FA18-9D87-46F9-A669-A913A9DCFAF3}" type="slidenum">
              <a:rPr lang="de-DE" altLang="de-DE"/>
              <a:pPr/>
              <a:t>34</a:t>
            </a:fld>
            <a:endParaRPr lang="de-DE" altLang="de-DE"/>
          </a:p>
        </p:txBody>
      </p:sp>
      <p:sp>
        <p:nvSpPr>
          <p:cNvPr id="120834" name="Rectangle 2">
            <a:extLst>
              <a:ext uri="{FF2B5EF4-FFF2-40B4-BE49-F238E27FC236}">
                <a16:creationId xmlns:a16="http://schemas.microsoft.com/office/drawing/2014/main" id="{2DF30A62-F027-4E2A-B0A9-C1360666D782}"/>
              </a:ext>
            </a:extLst>
          </p:cNvPr>
          <p:cNvSpPr>
            <a:spLocks noGrp="1" noChangeArrowheads="1"/>
          </p:cNvSpPr>
          <p:nvPr>
            <p:ph type="title"/>
          </p:nvPr>
        </p:nvSpPr>
        <p:spPr/>
        <p:txBody>
          <a:bodyPr/>
          <a:lstStyle/>
          <a:p>
            <a:r>
              <a:rPr lang="de-DE" altLang="de-DE"/>
              <a:t>Anrechnung bei der weniger bo. GS.</a:t>
            </a:r>
          </a:p>
        </p:txBody>
      </p:sp>
      <p:pic>
        <p:nvPicPr>
          <p:cNvPr id="120986" name="Picture 154">
            <a:extLst>
              <a:ext uri="{FF2B5EF4-FFF2-40B4-BE49-F238E27FC236}">
                <a16:creationId xmlns:a16="http://schemas.microsoft.com/office/drawing/2014/main" id="{F0D603A0-4649-4CA7-BA1E-60E5F19EDB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550" y="1341438"/>
            <a:ext cx="7704138" cy="4795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Fußzeilenplatzhalter 3">
            <a:extLst>
              <a:ext uri="{FF2B5EF4-FFF2-40B4-BE49-F238E27FC236}">
                <a16:creationId xmlns:a16="http://schemas.microsoft.com/office/drawing/2014/main" id="{160E531B-1A42-4745-B0F0-308DD41EB14A}"/>
              </a:ext>
            </a:extLst>
          </p:cNvPr>
          <p:cNvSpPr>
            <a:spLocks noGrp="1"/>
          </p:cNvSpPr>
          <p:nvPr>
            <p:ph type="ftr" sz="quarter" idx="10"/>
          </p:nvPr>
        </p:nvSpPr>
        <p:spPr/>
        <p:txBody>
          <a:bodyPr/>
          <a:lstStyle/>
          <a:p>
            <a:r>
              <a:rPr lang="de-DE" altLang="de-DE"/>
              <a:t>Alexander Recht: Grundeinkommen – Sackgasse oder Weg in die Zukunft?</a:t>
            </a:r>
          </a:p>
        </p:txBody>
      </p:sp>
      <p:sp>
        <p:nvSpPr>
          <p:cNvPr id="51" name="Foliennummernplatzhalter 4">
            <a:extLst>
              <a:ext uri="{FF2B5EF4-FFF2-40B4-BE49-F238E27FC236}">
                <a16:creationId xmlns:a16="http://schemas.microsoft.com/office/drawing/2014/main" id="{FF41F2D0-BCEC-4003-94C9-5A8CE3C669F3}"/>
              </a:ext>
            </a:extLst>
          </p:cNvPr>
          <p:cNvSpPr>
            <a:spLocks noGrp="1"/>
          </p:cNvSpPr>
          <p:nvPr>
            <p:ph type="sldNum" sz="quarter" idx="11"/>
          </p:nvPr>
        </p:nvSpPr>
        <p:spPr/>
        <p:txBody>
          <a:bodyPr/>
          <a:lstStyle/>
          <a:p>
            <a:fld id="{413E5B1C-36B2-4A99-90C9-AF8D74437AB8}" type="slidenum">
              <a:rPr lang="de-DE" altLang="de-DE"/>
              <a:pPr/>
              <a:t>35</a:t>
            </a:fld>
            <a:endParaRPr lang="de-DE" altLang="de-DE"/>
          </a:p>
        </p:txBody>
      </p:sp>
      <p:sp>
        <p:nvSpPr>
          <p:cNvPr id="133122" name="Rectangle 2">
            <a:extLst>
              <a:ext uri="{FF2B5EF4-FFF2-40B4-BE49-F238E27FC236}">
                <a16:creationId xmlns:a16="http://schemas.microsoft.com/office/drawing/2014/main" id="{AC68609F-1DAC-4458-917D-5A2EF5D03F95}"/>
              </a:ext>
            </a:extLst>
          </p:cNvPr>
          <p:cNvSpPr>
            <a:spLocks noGrp="1" noChangeArrowheads="1"/>
          </p:cNvSpPr>
          <p:nvPr>
            <p:ph type="title"/>
          </p:nvPr>
        </p:nvSpPr>
        <p:spPr/>
        <p:txBody>
          <a:bodyPr/>
          <a:lstStyle/>
          <a:p>
            <a:r>
              <a:rPr lang="de-DE" altLang="de-DE"/>
              <a:t>Rechnung mit Anrechnung</a:t>
            </a:r>
          </a:p>
        </p:txBody>
      </p:sp>
      <p:sp>
        <p:nvSpPr>
          <p:cNvPr id="133123" name="Rectangle 3">
            <a:extLst>
              <a:ext uri="{FF2B5EF4-FFF2-40B4-BE49-F238E27FC236}">
                <a16:creationId xmlns:a16="http://schemas.microsoft.com/office/drawing/2014/main" id="{31686CEF-C542-4148-A2FB-3C52FB0322CD}"/>
              </a:ext>
            </a:extLst>
          </p:cNvPr>
          <p:cNvSpPr>
            <a:spLocks noGrp="1" noChangeArrowheads="1"/>
          </p:cNvSpPr>
          <p:nvPr>
            <p:ph type="body" idx="1"/>
          </p:nvPr>
        </p:nvSpPr>
        <p:spPr>
          <a:xfrm>
            <a:off x="914400" y="1341438"/>
            <a:ext cx="7772400" cy="792162"/>
          </a:xfrm>
        </p:spPr>
        <p:txBody>
          <a:bodyPr/>
          <a:lstStyle/>
          <a:p>
            <a:r>
              <a:rPr lang="de-DE" altLang="de-DE"/>
              <a:t>Ein Armer habe bislang einen Lohn von 400 Euro und steigere ihn um 300 auf 700 Euro (Bedarf: 1.000 Euro).</a:t>
            </a:r>
          </a:p>
        </p:txBody>
      </p:sp>
      <p:graphicFrame>
        <p:nvGraphicFramePr>
          <p:cNvPr id="133384" name="Group 264">
            <a:extLst>
              <a:ext uri="{FF2B5EF4-FFF2-40B4-BE49-F238E27FC236}">
                <a16:creationId xmlns:a16="http://schemas.microsoft.com/office/drawing/2014/main" id="{27DC0389-8D7E-4C46-AC65-8EC61DAB33A9}"/>
              </a:ext>
            </a:extLst>
          </p:cNvPr>
          <p:cNvGraphicFramePr>
            <a:graphicFrameLocks noGrp="1"/>
          </p:cNvGraphicFramePr>
          <p:nvPr/>
        </p:nvGraphicFramePr>
        <p:xfrm>
          <a:off x="1187450" y="2205038"/>
          <a:ext cx="7488238" cy="3813810"/>
        </p:xfrm>
        <a:graphic>
          <a:graphicData uri="http://schemas.openxmlformats.org/drawingml/2006/table">
            <a:tbl>
              <a:tblPr/>
              <a:tblGrid>
                <a:gridCol w="3297238">
                  <a:extLst>
                    <a:ext uri="{9D8B030D-6E8A-4147-A177-3AD203B41FA5}">
                      <a16:colId xmlns:a16="http://schemas.microsoft.com/office/drawing/2014/main" val="3665763983"/>
                    </a:ext>
                  </a:extLst>
                </a:gridCol>
                <a:gridCol w="1071562">
                  <a:extLst>
                    <a:ext uri="{9D8B030D-6E8A-4147-A177-3AD203B41FA5}">
                      <a16:colId xmlns:a16="http://schemas.microsoft.com/office/drawing/2014/main" val="3244444779"/>
                    </a:ext>
                  </a:extLst>
                </a:gridCol>
                <a:gridCol w="1069975">
                  <a:extLst>
                    <a:ext uri="{9D8B030D-6E8A-4147-A177-3AD203B41FA5}">
                      <a16:colId xmlns:a16="http://schemas.microsoft.com/office/drawing/2014/main" val="76648215"/>
                    </a:ext>
                  </a:extLst>
                </a:gridCol>
                <a:gridCol w="1068388">
                  <a:extLst>
                    <a:ext uri="{9D8B030D-6E8A-4147-A177-3AD203B41FA5}">
                      <a16:colId xmlns:a16="http://schemas.microsoft.com/office/drawing/2014/main" val="510028644"/>
                    </a:ext>
                  </a:extLst>
                </a:gridCol>
                <a:gridCol w="981075">
                  <a:extLst>
                    <a:ext uri="{9D8B030D-6E8A-4147-A177-3AD203B41FA5}">
                      <a16:colId xmlns:a16="http://schemas.microsoft.com/office/drawing/2014/main" val="607794570"/>
                    </a:ext>
                  </a:extLst>
                </a:gridCol>
              </a:tblGrid>
              <a:tr h="517525">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1" i="0" u="none" strike="noStrike" cap="none" normalizeH="0" baseline="0">
                          <a:ln>
                            <a:noFill/>
                          </a:ln>
                          <a:solidFill>
                            <a:schemeClr val="tx1"/>
                          </a:solidFill>
                          <a:effectLst/>
                          <a:latin typeface="Verdana" panose="020B0604030504040204" pitchFamily="34" charset="0"/>
                          <a:cs typeface="Arial" panose="020B0604020202020204" pitchFamily="34" charset="0"/>
                        </a:rPr>
                        <a:t>Anrechnung (1)</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1" i="0" u="none" strike="noStrike" cap="none" normalizeH="0" baseline="0">
                          <a:ln>
                            <a:noFill/>
                          </a:ln>
                          <a:solidFill>
                            <a:schemeClr val="tx1"/>
                          </a:solidFill>
                          <a:effectLst/>
                          <a:latin typeface="Verdana" panose="020B0604030504040204" pitchFamily="34" charset="0"/>
                          <a:cs typeface="Arial" panose="020B0604020202020204" pitchFamily="34" charset="0"/>
                        </a:rPr>
                        <a:t>80%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c gridSpan="2">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1" i="0" u="none" strike="noStrike" cap="none" normalizeH="0" baseline="0">
                          <a:ln>
                            <a:noFill/>
                          </a:ln>
                          <a:solidFill>
                            <a:schemeClr val="tx1"/>
                          </a:solidFill>
                          <a:effectLst/>
                          <a:latin typeface="Verdana" panose="020B0604030504040204" pitchFamily="34" charset="0"/>
                          <a:cs typeface="Arial" panose="020B0604020202020204" pitchFamily="34" charset="0"/>
                        </a:rPr>
                        <a:t>50%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extLst>
                  <a:ext uri="{0D108BD9-81ED-4DB2-BD59-A6C34878D82A}">
                    <a16:rowId xmlns:a16="http://schemas.microsoft.com/office/drawing/2014/main" val="1808447518"/>
                  </a:ext>
                </a:extLst>
              </a:tr>
              <a:tr h="517525">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1" i="0" u="none" strike="noStrike" cap="none" normalizeH="0" baseline="0">
                          <a:ln>
                            <a:noFill/>
                          </a:ln>
                          <a:solidFill>
                            <a:schemeClr val="tx1"/>
                          </a:solidFill>
                          <a:effectLst/>
                          <a:latin typeface="Verdana" panose="020B0604030504040204" pitchFamily="34" charset="0"/>
                          <a:cs typeface="Arial" panose="020B0604020202020204" pitchFamily="34" charset="0"/>
                        </a:rPr>
                        <a:t>Lohn (2)</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0" i="0" u="none" strike="noStrike" cap="none" normalizeH="0" baseline="0">
                          <a:ln>
                            <a:noFill/>
                          </a:ln>
                          <a:solidFill>
                            <a:schemeClr val="tx1"/>
                          </a:solidFill>
                          <a:effectLst/>
                          <a:latin typeface="Verdana" panose="020B0604030504040204" pitchFamily="34" charset="0"/>
                          <a:cs typeface="Arial" panose="020B0604020202020204" pitchFamily="34" charset="0"/>
                        </a:rPr>
                        <a:t>400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0" i="0" u="none" strike="noStrike" cap="none" normalizeH="0" baseline="0">
                          <a:ln>
                            <a:noFill/>
                          </a:ln>
                          <a:solidFill>
                            <a:schemeClr val="tx1"/>
                          </a:solidFill>
                          <a:effectLst/>
                          <a:latin typeface="Verdana" panose="020B0604030504040204" pitchFamily="34" charset="0"/>
                          <a:cs typeface="Arial" panose="020B0604020202020204" pitchFamily="34" charset="0"/>
                        </a:rPr>
                        <a:t>700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0" i="0" u="none" strike="noStrike" cap="none" normalizeH="0" baseline="0">
                          <a:ln>
                            <a:noFill/>
                          </a:ln>
                          <a:solidFill>
                            <a:schemeClr val="tx1"/>
                          </a:solidFill>
                          <a:effectLst/>
                          <a:latin typeface="Verdana" panose="020B0604030504040204" pitchFamily="34" charset="0"/>
                          <a:cs typeface="Arial" panose="020B0604020202020204" pitchFamily="34" charset="0"/>
                        </a:rPr>
                        <a:t>400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0" i="0" u="none" strike="noStrike" cap="none" normalizeH="0" baseline="0">
                          <a:ln>
                            <a:noFill/>
                          </a:ln>
                          <a:solidFill>
                            <a:schemeClr val="tx1"/>
                          </a:solidFill>
                          <a:effectLst/>
                          <a:latin typeface="Verdana" panose="020B0604030504040204" pitchFamily="34" charset="0"/>
                          <a:cs typeface="Arial" panose="020B0604020202020204" pitchFamily="34" charset="0"/>
                        </a:rPr>
                        <a:t>700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09061493"/>
                  </a:ext>
                </a:extLst>
              </a:tr>
              <a:tr h="520700">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1" i="0" u="none" strike="noStrike" cap="none" normalizeH="0" baseline="0">
                          <a:ln>
                            <a:noFill/>
                          </a:ln>
                          <a:solidFill>
                            <a:schemeClr val="tx1"/>
                          </a:solidFill>
                          <a:effectLst/>
                          <a:latin typeface="Verdana" panose="020B0604030504040204" pitchFamily="34" charset="0"/>
                          <a:cs typeface="Arial" panose="020B0604020202020204" pitchFamily="34" charset="0"/>
                        </a:rPr>
                        <a:t>Bedarf (3)</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0" i="0" u="none" strike="noStrike" cap="none" normalizeH="0" baseline="0">
                          <a:ln>
                            <a:noFill/>
                          </a:ln>
                          <a:solidFill>
                            <a:schemeClr val="tx1"/>
                          </a:solidFill>
                          <a:effectLst/>
                          <a:latin typeface="Verdana" panose="020B0604030504040204" pitchFamily="34" charset="0"/>
                          <a:cs typeface="Arial" panose="020B0604020202020204" pitchFamily="34" charset="0"/>
                        </a:rPr>
                        <a:t>1.000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0" i="0" u="none" strike="noStrike" cap="none" normalizeH="0" baseline="0">
                          <a:ln>
                            <a:noFill/>
                          </a:ln>
                          <a:solidFill>
                            <a:schemeClr val="tx1"/>
                          </a:solidFill>
                          <a:effectLst/>
                          <a:latin typeface="Verdana" panose="020B0604030504040204" pitchFamily="34" charset="0"/>
                          <a:cs typeface="Arial" panose="020B0604020202020204" pitchFamily="34" charset="0"/>
                        </a:rPr>
                        <a:t>1.000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0" i="0" u="none" strike="noStrike" cap="none" normalizeH="0" baseline="0">
                          <a:ln>
                            <a:noFill/>
                          </a:ln>
                          <a:solidFill>
                            <a:schemeClr val="tx1"/>
                          </a:solidFill>
                          <a:effectLst/>
                          <a:latin typeface="Verdana" panose="020B0604030504040204" pitchFamily="34" charset="0"/>
                          <a:cs typeface="Arial" panose="020B0604020202020204" pitchFamily="34" charset="0"/>
                        </a:rPr>
                        <a:t>1.000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0" i="0" u="none" strike="noStrike" cap="none" normalizeH="0" baseline="0">
                          <a:ln>
                            <a:noFill/>
                          </a:ln>
                          <a:solidFill>
                            <a:schemeClr val="tx1"/>
                          </a:solidFill>
                          <a:effectLst/>
                          <a:latin typeface="Verdana" panose="020B0604030504040204" pitchFamily="34" charset="0"/>
                          <a:cs typeface="Arial" panose="020B0604020202020204" pitchFamily="34" charset="0"/>
                        </a:rPr>
                        <a:t>1.000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13637862"/>
                  </a:ext>
                </a:extLst>
              </a:tr>
              <a:tr h="546100">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1" i="0" u="none" strike="noStrike" cap="none" normalizeH="0" baseline="0">
                          <a:ln>
                            <a:noFill/>
                          </a:ln>
                          <a:solidFill>
                            <a:schemeClr val="tx1"/>
                          </a:solidFill>
                          <a:effectLst/>
                          <a:latin typeface="Verdana" panose="020B0604030504040204" pitchFamily="34" charset="0"/>
                          <a:cs typeface="Arial" panose="020B0604020202020204" pitchFamily="34" charset="0"/>
                        </a:rPr>
                        <a:t>Anrechnungslohn (4) = (1) * (2)</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0" i="0" u="none" strike="noStrike" cap="none" normalizeH="0" baseline="0">
                          <a:ln>
                            <a:noFill/>
                          </a:ln>
                          <a:solidFill>
                            <a:schemeClr val="tx1"/>
                          </a:solidFill>
                          <a:effectLst/>
                          <a:latin typeface="Verdana" panose="020B0604030504040204" pitchFamily="34" charset="0"/>
                          <a:cs typeface="Arial" panose="020B0604020202020204" pitchFamily="34" charset="0"/>
                        </a:rPr>
                        <a:t>320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0" i="0" u="none" strike="noStrike" cap="none" normalizeH="0" baseline="0">
                          <a:ln>
                            <a:noFill/>
                          </a:ln>
                          <a:solidFill>
                            <a:schemeClr val="tx1"/>
                          </a:solidFill>
                          <a:effectLst/>
                          <a:latin typeface="Verdana" panose="020B0604030504040204" pitchFamily="34" charset="0"/>
                          <a:cs typeface="Arial" panose="020B0604020202020204" pitchFamily="34" charset="0"/>
                        </a:rPr>
                        <a:t>560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0" i="0" u="none" strike="noStrike" cap="none" normalizeH="0" baseline="0">
                          <a:ln>
                            <a:noFill/>
                          </a:ln>
                          <a:solidFill>
                            <a:schemeClr val="tx1"/>
                          </a:solidFill>
                          <a:effectLst/>
                          <a:latin typeface="Verdana" panose="020B0604030504040204" pitchFamily="34" charset="0"/>
                          <a:cs typeface="Arial" panose="020B0604020202020204" pitchFamily="34" charset="0"/>
                        </a:rPr>
                        <a:t>200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0" i="0" u="none" strike="noStrike" cap="none" normalizeH="0" baseline="0">
                          <a:ln>
                            <a:noFill/>
                          </a:ln>
                          <a:solidFill>
                            <a:schemeClr val="tx1"/>
                          </a:solidFill>
                          <a:effectLst/>
                          <a:latin typeface="Verdana" panose="020B0604030504040204" pitchFamily="34" charset="0"/>
                          <a:cs typeface="Arial" panose="020B0604020202020204" pitchFamily="34" charset="0"/>
                        </a:rPr>
                        <a:t>350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2144099"/>
                  </a:ext>
                </a:extLst>
              </a:tr>
              <a:tr h="515938">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1" i="0" u="none" strike="noStrike" cap="none" normalizeH="0" baseline="0">
                          <a:ln>
                            <a:noFill/>
                          </a:ln>
                          <a:solidFill>
                            <a:schemeClr val="tx1"/>
                          </a:solidFill>
                          <a:effectLst/>
                          <a:latin typeface="Verdana" panose="020B0604030504040204" pitchFamily="34" charset="0"/>
                          <a:cs typeface="Arial" panose="020B0604020202020204" pitchFamily="34" charset="0"/>
                        </a:rPr>
                        <a:t>Aufstockung (5)</a:t>
                      </a:r>
                      <a:br>
                        <a:rPr kumimoji="0" lang="de-DE" altLang="de-DE" sz="1600" b="1" i="0" u="none" strike="noStrike" cap="none" normalizeH="0" baseline="0">
                          <a:ln>
                            <a:noFill/>
                          </a:ln>
                          <a:solidFill>
                            <a:schemeClr val="tx1"/>
                          </a:solidFill>
                          <a:effectLst/>
                          <a:latin typeface="Verdana" panose="020B0604030504040204" pitchFamily="34" charset="0"/>
                          <a:cs typeface="Arial" panose="020B0604020202020204" pitchFamily="34" charset="0"/>
                        </a:rPr>
                      </a:br>
                      <a:r>
                        <a:rPr kumimoji="0" lang="de-DE" altLang="de-DE" sz="1600" b="1" i="0" u="none" strike="noStrike" cap="none" normalizeH="0" baseline="0">
                          <a:ln>
                            <a:noFill/>
                          </a:ln>
                          <a:solidFill>
                            <a:schemeClr val="tx1"/>
                          </a:solidFill>
                          <a:effectLst/>
                          <a:latin typeface="Verdana" panose="020B0604030504040204" pitchFamily="34" charset="0"/>
                          <a:cs typeface="Arial" panose="020B0604020202020204" pitchFamily="34" charset="0"/>
                        </a:rPr>
                        <a:t>= (3) - (4)</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0" i="0" u="none" strike="noStrike" cap="none" normalizeH="0" baseline="0">
                          <a:ln>
                            <a:noFill/>
                          </a:ln>
                          <a:solidFill>
                            <a:schemeClr val="tx1"/>
                          </a:solidFill>
                          <a:effectLst/>
                          <a:latin typeface="Verdana" panose="020B0604030504040204" pitchFamily="34" charset="0"/>
                          <a:cs typeface="Arial" panose="020B0604020202020204" pitchFamily="34" charset="0"/>
                        </a:rPr>
                        <a:t>680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0" i="0" u="none" strike="noStrike" cap="none" normalizeH="0" baseline="0">
                          <a:ln>
                            <a:noFill/>
                          </a:ln>
                          <a:solidFill>
                            <a:schemeClr val="tx1"/>
                          </a:solidFill>
                          <a:effectLst/>
                          <a:latin typeface="Verdana" panose="020B0604030504040204" pitchFamily="34" charset="0"/>
                          <a:cs typeface="Arial" panose="020B0604020202020204" pitchFamily="34" charset="0"/>
                        </a:rPr>
                        <a:t>440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0" i="0" u="none" strike="noStrike" cap="none" normalizeH="0" baseline="0">
                          <a:ln>
                            <a:noFill/>
                          </a:ln>
                          <a:solidFill>
                            <a:schemeClr val="tx1"/>
                          </a:solidFill>
                          <a:effectLst/>
                          <a:latin typeface="Verdana" panose="020B0604030504040204" pitchFamily="34" charset="0"/>
                          <a:cs typeface="Arial" panose="020B0604020202020204" pitchFamily="34" charset="0"/>
                        </a:rPr>
                        <a:t>800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0" i="0" u="none" strike="noStrike" cap="none" normalizeH="0" baseline="0">
                          <a:ln>
                            <a:noFill/>
                          </a:ln>
                          <a:solidFill>
                            <a:schemeClr val="tx1"/>
                          </a:solidFill>
                          <a:effectLst/>
                          <a:latin typeface="Verdana" panose="020B0604030504040204" pitchFamily="34" charset="0"/>
                          <a:cs typeface="Arial" panose="020B0604020202020204" pitchFamily="34" charset="0"/>
                        </a:rPr>
                        <a:t>650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5579861"/>
                  </a:ext>
                </a:extLst>
              </a:tr>
              <a:tr h="554038">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1" i="0" u="none" strike="noStrike" cap="none" normalizeH="0" baseline="0">
                          <a:ln>
                            <a:noFill/>
                          </a:ln>
                          <a:solidFill>
                            <a:schemeClr val="tx1"/>
                          </a:solidFill>
                          <a:effectLst/>
                          <a:latin typeface="Verdana" panose="020B0604030504040204" pitchFamily="34" charset="0"/>
                          <a:cs typeface="Arial" panose="020B0604020202020204" pitchFamily="34" charset="0"/>
                        </a:rPr>
                        <a:t>Gesamte Position (6)</a:t>
                      </a:r>
                      <a:br>
                        <a:rPr kumimoji="0" lang="de-DE" altLang="de-DE" sz="1600" b="1" i="0" u="none" strike="noStrike" cap="none" normalizeH="0" baseline="0">
                          <a:ln>
                            <a:noFill/>
                          </a:ln>
                          <a:solidFill>
                            <a:schemeClr val="tx1"/>
                          </a:solidFill>
                          <a:effectLst/>
                          <a:latin typeface="Verdana" panose="020B0604030504040204" pitchFamily="34" charset="0"/>
                          <a:cs typeface="Arial" panose="020B0604020202020204" pitchFamily="34" charset="0"/>
                        </a:rPr>
                      </a:br>
                      <a:r>
                        <a:rPr kumimoji="0" lang="de-DE" altLang="de-DE" sz="1600" b="1" i="0" u="none" strike="noStrike" cap="none" normalizeH="0" baseline="0">
                          <a:ln>
                            <a:noFill/>
                          </a:ln>
                          <a:solidFill>
                            <a:schemeClr val="tx1"/>
                          </a:solidFill>
                          <a:effectLst/>
                          <a:latin typeface="Verdana" panose="020B0604030504040204" pitchFamily="34" charset="0"/>
                          <a:cs typeface="Arial" panose="020B0604020202020204" pitchFamily="34" charset="0"/>
                        </a:rPr>
                        <a:t>= (2) + (5)</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0" i="0" u="none" strike="noStrike" cap="none" normalizeH="0" baseline="0">
                          <a:ln>
                            <a:noFill/>
                          </a:ln>
                          <a:solidFill>
                            <a:schemeClr val="tx1"/>
                          </a:solidFill>
                          <a:effectLst/>
                          <a:latin typeface="Verdana" panose="020B0604030504040204" pitchFamily="34" charset="0"/>
                          <a:cs typeface="Arial" panose="020B0604020202020204" pitchFamily="34" charset="0"/>
                        </a:rPr>
                        <a:t>1.080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0" i="0" u="none" strike="noStrike" cap="none" normalizeH="0" baseline="0">
                          <a:ln>
                            <a:noFill/>
                          </a:ln>
                          <a:solidFill>
                            <a:schemeClr val="tx1"/>
                          </a:solidFill>
                          <a:effectLst/>
                          <a:latin typeface="Verdana" panose="020B0604030504040204" pitchFamily="34" charset="0"/>
                          <a:cs typeface="Arial" panose="020B0604020202020204" pitchFamily="34" charset="0"/>
                        </a:rPr>
                        <a:t>1.140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0" i="0" u="none" strike="noStrike" cap="none" normalizeH="0" baseline="0">
                          <a:ln>
                            <a:noFill/>
                          </a:ln>
                          <a:solidFill>
                            <a:schemeClr val="tx1"/>
                          </a:solidFill>
                          <a:effectLst/>
                          <a:latin typeface="Verdana" panose="020B0604030504040204" pitchFamily="34" charset="0"/>
                          <a:cs typeface="Arial" panose="020B0604020202020204" pitchFamily="34" charset="0"/>
                        </a:rPr>
                        <a:t>1.200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0" i="0" u="none" strike="noStrike" cap="none" normalizeH="0" baseline="0">
                          <a:ln>
                            <a:noFill/>
                          </a:ln>
                          <a:solidFill>
                            <a:schemeClr val="tx1"/>
                          </a:solidFill>
                          <a:effectLst/>
                          <a:latin typeface="Verdana" panose="020B0604030504040204" pitchFamily="34" charset="0"/>
                          <a:cs typeface="Arial" panose="020B0604020202020204" pitchFamily="34" charset="0"/>
                        </a:rPr>
                        <a:t>1.350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55679384"/>
                  </a:ext>
                </a:extLst>
              </a:tr>
              <a:tr h="520700">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1" i="0" u="none" strike="noStrike" cap="none" normalizeH="0" baseline="0">
                          <a:ln>
                            <a:noFill/>
                          </a:ln>
                          <a:solidFill>
                            <a:schemeClr val="tx1"/>
                          </a:solidFill>
                          <a:effectLst/>
                          <a:latin typeface="Verdana" panose="020B0604030504040204" pitchFamily="34" charset="0"/>
                          <a:cs typeface="Arial" panose="020B0604020202020204" pitchFamily="34" charset="0"/>
                        </a:rPr>
                        <a:t>Steigerung (7)</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1" i="0" u="none" strike="noStrike" cap="none" normalizeH="0" baseline="0">
                          <a:ln>
                            <a:noFill/>
                          </a:ln>
                          <a:solidFill>
                            <a:schemeClr val="tx1"/>
                          </a:solidFill>
                          <a:effectLst/>
                          <a:latin typeface="Verdana" panose="020B0604030504040204" pitchFamily="34" charset="0"/>
                          <a:cs typeface="Arial" panose="020B0604020202020204" pitchFamily="34" charset="0"/>
                        </a:rPr>
                        <a:t>+60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tc gridSpan="2">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600" b="1" i="0" u="none" strike="noStrike" cap="none" normalizeH="0" baseline="0">
                          <a:ln>
                            <a:noFill/>
                          </a:ln>
                          <a:solidFill>
                            <a:schemeClr val="tx1"/>
                          </a:solidFill>
                          <a:effectLst/>
                          <a:latin typeface="Verdana" panose="020B0604030504040204" pitchFamily="34" charset="0"/>
                          <a:cs typeface="Arial" panose="020B0604020202020204" pitchFamily="34" charset="0"/>
                        </a:rPr>
                        <a:t>+150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e-DE"/>
                    </a:p>
                  </a:txBody>
                  <a:tcPr/>
                </a:tc>
                <a:extLst>
                  <a:ext uri="{0D108BD9-81ED-4DB2-BD59-A6C34878D82A}">
                    <a16:rowId xmlns:a16="http://schemas.microsoft.com/office/drawing/2014/main" val="3091125395"/>
                  </a:ext>
                </a:extLst>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5F5B5C07-3A94-44E6-B646-E1BB2484619D}"/>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180E9041-BA40-4434-AD1F-944AF07EBFA2}"/>
              </a:ext>
            </a:extLst>
          </p:cNvPr>
          <p:cNvSpPr>
            <a:spLocks noGrp="1"/>
          </p:cNvSpPr>
          <p:nvPr>
            <p:ph type="sldNum" sz="quarter" idx="11"/>
          </p:nvPr>
        </p:nvSpPr>
        <p:spPr/>
        <p:txBody>
          <a:bodyPr/>
          <a:lstStyle/>
          <a:p>
            <a:fld id="{DF2FE112-2C0B-44EE-82CB-3320115D538C}" type="slidenum">
              <a:rPr lang="de-DE" altLang="de-DE"/>
              <a:pPr/>
              <a:t>36</a:t>
            </a:fld>
            <a:endParaRPr lang="de-DE" altLang="de-DE"/>
          </a:p>
        </p:txBody>
      </p:sp>
      <p:sp>
        <p:nvSpPr>
          <p:cNvPr id="134146" name="Rectangle 2">
            <a:extLst>
              <a:ext uri="{FF2B5EF4-FFF2-40B4-BE49-F238E27FC236}">
                <a16:creationId xmlns:a16="http://schemas.microsoft.com/office/drawing/2014/main" id="{4B1A3FDC-9FAF-44C4-B992-97332A4F189F}"/>
              </a:ext>
            </a:extLst>
          </p:cNvPr>
          <p:cNvSpPr>
            <a:spLocks noGrp="1" noChangeArrowheads="1"/>
          </p:cNvSpPr>
          <p:nvPr>
            <p:ph type="title"/>
          </p:nvPr>
        </p:nvSpPr>
        <p:spPr/>
        <p:txBody>
          <a:bodyPr/>
          <a:lstStyle/>
          <a:p>
            <a:r>
              <a:rPr lang="de-DE" altLang="de-DE"/>
              <a:t>Rechnung mit Anrechnung</a:t>
            </a:r>
          </a:p>
        </p:txBody>
      </p:sp>
      <p:sp>
        <p:nvSpPr>
          <p:cNvPr id="134147" name="Rectangle 3">
            <a:extLst>
              <a:ext uri="{FF2B5EF4-FFF2-40B4-BE49-F238E27FC236}">
                <a16:creationId xmlns:a16="http://schemas.microsoft.com/office/drawing/2014/main" id="{BC2D4992-A559-4EA2-B6EB-1ECAE3809635}"/>
              </a:ext>
            </a:extLst>
          </p:cNvPr>
          <p:cNvSpPr>
            <a:spLocks noGrp="1" noChangeArrowheads="1"/>
          </p:cNvSpPr>
          <p:nvPr>
            <p:ph type="body" idx="1"/>
          </p:nvPr>
        </p:nvSpPr>
        <p:spPr/>
        <p:txBody>
          <a:bodyPr/>
          <a:lstStyle/>
          <a:p>
            <a:pPr>
              <a:lnSpc>
                <a:spcPct val="90000"/>
              </a:lnSpc>
            </a:pPr>
            <a:r>
              <a:rPr lang="de-DE" altLang="de-DE"/>
              <a:t>Es zeigt sich also:</a:t>
            </a:r>
          </a:p>
          <a:p>
            <a:pPr lvl="1">
              <a:lnSpc>
                <a:spcPct val="90000"/>
              </a:lnSpc>
            </a:pPr>
            <a:r>
              <a:rPr lang="de-DE" altLang="de-DE"/>
              <a:t>Bei einer Anrechnung von 80% folgt aus der Lohnerhöhung um 300 nur 20% Mehreinkommen, also 60.</a:t>
            </a:r>
          </a:p>
          <a:p>
            <a:pPr lvl="1">
              <a:lnSpc>
                <a:spcPct val="90000"/>
              </a:lnSpc>
            </a:pPr>
            <a:r>
              <a:rPr lang="de-DE" altLang="de-DE"/>
              <a:t>Bei einer Anrechnung von 50% folgt jedoch aus der Lohnerhöhung um 300 50% Mehreinkommen, also 150.</a:t>
            </a:r>
          </a:p>
          <a:p>
            <a:pPr>
              <a:lnSpc>
                <a:spcPct val="90000"/>
              </a:lnSpc>
            </a:pPr>
            <a:endParaRPr lang="de-DE" altLang="de-DE"/>
          </a:p>
          <a:p>
            <a:pPr>
              <a:lnSpc>
                <a:spcPct val="90000"/>
              </a:lnSpc>
            </a:pPr>
            <a:r>
              <a:rPr lang="de-DE" altLang="de-DE"/>
              <a:t>Die für Arme unattraktiv wirkende hohe Anrechnung beschreiben Neoklassiker wie linksliberale Befürworter geringerer Anrechnung als leistungsfeindlich.</a:t>
            </a:r>
          </a:p>
          <a:p>
            <a:pPr>
              <a:lnSpc>
                <a:spcPct val="90000"/>
              </a:lnSpc>
            </a:pPr>
            <a:endParaRPr lang="de-DE" altLang="de-DE"/>
          </a:p>
          <a:p>
            <a:pPr>
              <a:lnSpc>
                <a:spcPct val="90000"/>
              </a:lnSpc>
            </a:pPr>
            <a:r>
              <a:rPr lang="de-DE" altLang="de-DE"/>
              <a:t>Stattdessen ist ein solches Vorgehen aber nicht leistungsfeindlich, sondern nur bedarfsgerecht. Wer mehr eigenes Einkommen hat, braucht weniger vom Staat. Und auch 20% effektiver Hinzuverdienst sind mehr als nichts!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7692153F-2E2A-4902-846A-6B4D6B59B9DC}"/>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6675AC09-FD5F-4C41-B832-33E0DC965023}"/>
              </a:ext>
            </a:extLst>
          </p:cNvPr>
          <p:cNvSpPr>
            <a:spLocks noGrp="1"/>
          </p:cNvSpPr>
          <p:nvPr>
            <p:ph type="sldNum" sz="quarter" idx="11"/>
          </p:nvPr>
        </p:nvSpPr>
        <p:spPr/>
        <p:txBody>
          <a:bodyPr/>
          <a:lstStyle/>
          <a:p>
            <a:fld id="{3D37512F-BAC8-49D3-8927-3E076BCAF0ED}" type="slidenum">
              <a:rPr lang="de-DE" altLang="de-DE"/>
              <a:pPr/>
              <a:t>37</a:t>
            </a:fld>
            <a:endParaRPr lang="de-DE" altLang="de-DE"/>
          </a:p>
        </p:txBody>
      </p:sp>
      <p:sp>
        <p:nvSpPr>
          <p:cNvPr id="21506" name="Rectangle 2">
            <a:extLst>
              <a:ext uri="{FF2B5EF4-FFF2-40B4-BE49-F238E27FC236}">
                <a16:creationId xmlns:a16="http://schemas.microsoft.com/office/drawing/2014/main" id="{864B76AE-AF38-4593-976A-ACC63B63FA1E}"/>
              </a:ext>
            </a:extLst>
          </p:cNvPr>
          <p:cNvSpPr>
            <a:spLocks noGrp="1" noChangeArrowheads="1"/>
          </p:cNvSpPr>
          <p:nvPr>
            <p:ph type="title"/>
          </p:nvPr>
        </p:nvSpPr>
        <p:spPr/>
        <p:txBody>
          <a:bodyPr/>
          <a:lstStyle/>
          <a:p>
            <a:r>
              <a:rPr lang="de-DE" altLang="de-DE"/>
              <a:t>Probleme geringer Anrechnung</a:t>
            </a:r>
          </a:p>
        </p:txBody>
      </p:sp>
      <p:sp>
        <p:nvSpPr>
          <p:cNvPr id="21507" name="Rectangle 3">
            <a:extLst>
              <a:ext uri="{FF2B5EF4-FFF2-40B4-BE49-F238E27FC236}">
                <a16:creationId xmlns:a16="http://schemas.microsoft.com/office/drawing/2014/main" id="{2A4D62FF-A614-4E31-A6DA-DFC55389AC77}"/>
              </a:ext>
            </a:extLst>
          </p:cNvPr>
          <p:cNvSpPr>
            <a:spLocks noGrp="1" noChangeArrowheads="1"/>
          </p:cNvSpPr>
          <p:nvPr>
            <p:ph type="body" idx="1"/>
          </p:nvPr>
        </p:nvSpPr>
        <p:spPr/>
        <p:txBody>
          <a:bodyPr/>
          <a:lstStyle/>
          <a:p>
            <a:r>
              <a:rPr lang="de-DE" altLang="de-DE"/>
              <a:t>Finanzierungsprobleme mit der Folge der Leistungsabsenkung;</a:t>
            </a:r>
          </a:p>
          <a:p>
            <a:endParaRPr lang="de-DE" altLang="de-DE"/>
          </a:p>
          <a:p>
            <a:r>
              <a:rPr lang="de-DE" altLang="de-DE"/>
              <a:t>Lohndrucktendenzen;</a:t>
            </a:r>
          </a:p>
          <a:p>
            <a:endParaRPr lang="de-DE" altLang="de-DE"/>
          </a:p>
          <a:p>
            <a:r>
              <a:rPr lang="de-DE" altLang="de-DE"/>
              <a:t>Mitnahmeeffekte.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A2F5EA93-0025-42D1-811B-E8E722F41E60}"/>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B34ED07F-2902-4919-93B1-2FFD4BF90212}"/>
              </a:ext>
            </a:extLst>
          </p:cNvPr>
          <p:cNvSpPr>
            <a:spLocks noGrp="1"/>
          </p:cNvSpPr>
          <p:nvPr>
            <p:ph type="sldNum" sz="quarter" idx="11"/>
          </p:nvPr>
        </p:nvSpPr>
        <p:spPr/>
        <p:txBody>
          <a:bodyPr/>
          <a:lstStyle/>
          <a:p>
            <a:fld id="{1F67D15A-1F3E-483C-A470-2359F9BEFE89}" type="slidenum">
              <a:rPr lang="de-DE" altLang="de-DE"/>
              <a:pPr/>
              <a:t>38</a:t>
            </a:fld>
            <a:endParaRPr lang="de-DE" altLang="de-DE"/>
          </a:p>
        </p:txBody>
      </p:sp>
      <p:sp>
        <p:nvSpPr>
          <p:cNvPr id="22530" name="Rectangle 2">
            <a:extLst>
              <a:ext uri="{FF2B5EF4-FFF2-40B4-BE49-F238E27FC236}">
                <a16:creationId xmlns:a16="http://schemas.microsoft.com/office/drawing/2014/main" id="{CD651DC4-6D89-456C-B93C-4A09607FF0D9}"/>
              </a:ext>
            </a:extLst>
          </p:cNvPr>
          <p:cNvSpPr>
            <a:spLocks noGrp="1" noChangeArrowheads="1"/>
          </p:cNvSpPr>
          <p:nvPr>
            <p:ph type="title"/>
          </p:nvPr>
        </p:nvSpPr>
        <p:spPr/>
        <p:txBody>
          <a:bodyPr/>
          <a:lstStyle/>
          <a:p>
            <a:r>
              <a:rPr lang="de-DE" altLang="de-DE"/>
              <a:t>Finanzierungsprobleme</a:t>
            </a:r>
          </a:p>
        </p:txBody>
      </p:sp>
      <p:sp>
        <p:nvSpPr>
          <p:cNvPr id="22531" name="Rectangle 3">
            <a:extLst>
              <a:ext uri="{FF2B5EF4-FFF2-40B4-BE49-F238E27FC236}">
                <a16:creationId xmlns:a16="http://schemas.microsoft.com/office/drawing/2014/main" id="{F15685AE-4BC1-4ABE-A0A7-5478AC47104D}"/>
              </a:ext>
            </a:extLst>
          </p:cNvPr>
          <p:cNvSpPr>
            <a:spLocks noGrp="1" noChangeArrowheads="1"/>
          </p:cNvSpPr>
          <p:nvPr>
            <p:ph type="body" idx="1"/>
          </p:nvPr>
        </p:nvSpPr>
        <p:spPr/>
        <p:txBody>
          <a:bodyPr/>
          <a:lstStyle/>
          <a:p>
            <a:pPr>
              <a:lnSpc>
                <a:spcPct val="90000"/>
              </a:lnSpc>
            </a:pPr>
            <a:r>
              <a:rPr lang="de-DE" altLang="de-DE"/>
              <a:t>Je geringer die Anrechnung ist, um so größer wird der Kreis der Anspruchsberechtigten und die Summe der Auszahlungen:</a:t>
            </a:r>
          </a:p>
          <a:p>
            <a:pPr>
              <a:lnSpc>
                <a:spcPct val="90000"/>
              </a:lnSpc>
              <a:buFont typeface="Wingdings" panose="05000000000000000000" pitchFamily="2" charset="2"/>
              <a:buNone/>
            </a:pPr>
            <a:r>
              <a:rPr lang="de-DE" altLang="de-DE"/>
              <a:t>	z.B. bei einem Grundeinkommen von 1.000 €/Monat für jeden folgt: 960 Mrd. € = 45% des BIP von 2,1 Bill. €!</a:t>
            </a:r>
          </a:p>
          <a:p>
            <a:pPr>
              <a:lnSpc>
                <a:spcPct val="90000"/>
              </a:lnSpc>
              <a:buFont typeface="Wingdings" panose="05000000000000000000" pitchFamily="2" charset="2"/>
              <a:buNone/>
            </a:pPr>
            <a:endParaRPr lang="de-DE" altLang="de-DE"/>
          </a:p>
          <a:p>
            <a:pPr>
              <a:lnSpc>
                <a:spcPct val="90000"/>
              </a:lnSpc>
            </a:pPr>
            <a:r>
              <a:rPr lang="de-DE" altLang="de-DE"/>
              <a:t>Wenn die Reichen alles zahlen sollen, gibt es a) doch Bedürftigkeitsprüfung via Finanzamt, und b) fragt sich, warum sie dann überhaupt Grundeinkommen erhalten.</a:t>
            </a:r>
          </a:p>
          <a:p>
            <a:pPr>
              <a:lnSpc>
                <a:spcPct val="90000"/>
              </a:lnSpc>
            </a:pPr>
            <a:endParaRPr lang="de-DE" altLang="de-DE"/>
          </a:p>
          <a:p>
            <a:pPr>
              <a:lnSpc>
                <a:spcPct val="90000"/>
              </a:lnSpc>
            </a:pPr>
            <a:r>
              <a:rPr lang="de-DE" altLang="de-DE"/>
              <a:t>Wenn aber vor allem die Geringverdienenden zahlen sollen, die gar nicht mehr zahlen können, droht ein Grundeinkommen nur auf geringem Schmalspurniveau.</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879305B3-DA85-4904-B958-94DA5E58362C}"/>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D5D3BB16-F949-4B89-B973-D2A85A317BF2}"/>
              </a:ext>
            </a:extLst>
          </p:cNvPr>
          <p:cNvSpPr>
            <a:spLocks noGrp="1"/>
          </p:cNvSpPr>
          <p:nvPr>
            <p:ph type="sldNum" sz="quarter" idx="11"/>
          </p:nvPr>
        </p:nvSpPr>
        <p:spPr/>
        <p:txBody>
          <a:bodyPr/>
          <a:lstStyle/>
          <a:p>
            <a:fld id="{1EA115DD-257A-4844-BDC5-E8D0CCF3F601}" type="slidenum">
              <a:rPr lang="de-DE" altLang="de-DE"/>
              <a:pPr/>
              <a:t>39</a:t>
            </a:fld>
            <a:endParaRPr lang="de-DE" altLang="de-DE"/>
          </a:p>
        </p:txBody>
      </p:sp>
      <p:sp>
        <p:nvSpPr>
          <p:cNvPr id="23554" name="Rectangle 2">
            <a:extLst>
              <a:ext uri="{FF2B5EF4-FFF2-40B4-BE49-F238E27FC236}">
                <a16:creationId xmlns:a16="http://schemas.microsoft.com/office/drawing/2014/main" id="{5638B64E-6BB3-4416-8DFA-4E877DFFD345}"/>
              </a:ext>
            </a:extLst>
          </p:cNvPr>
          <p:cNvSpPr>
            <a:spLocks noGrp="1" noChangeArrowheads="1"/>
          </p:cNvSpPr>
          <p:nvPr>
            <p:ph type="title"/>
          </p:nvPr>
        </p:nvSpPr>
        <p:spPr/>
        <p:txBody>
          <a:bodyPr/>
          <a:lstStyle/>
          <a:p>
            <a:r>
              <a:rPr lang="de-DE" altLang="de-DE"/>
              <a:t>Lohndruck und Mitnahmeeffekte</a:t>
            </a:r>
          </a:p>
        </p:txBody>
      </p:sp>
      <p:sp>
        <p:nvSpPr>
          <p:cNvPr id="23555" name="Rectangle 3">
            <a:extLst>
              <a:ext uri="{FF2B5EF4-FFF2-40B4-BE49-F238E27FC236}">
                <a16:creationId xmlns:a16="http://schemas.microsoft.com/office/drawing/2014/main" id="{154B974E-88B8-4BEB-950F-F234440E5484}"/>
              </a:ext>
            </a:extLst>
          </p:cNvPr>
          <p:cNvSpPr>
            <a:spLocks noGrp="1" noChangeArrowheads="1"/>
          </p:cNvSpPr>
          <p:nvPr>
            <p:ph type="body" idx="1"/>
          </p:nvPr>
        </p:nvSpPr>
        <p:spPr/>
        <p:txBody>
          <a:bodyPr/>
          <a:lstStyle/>
          <a:p>
            <a:pPr>
              <a:lnSpc>
                <a:spcPct val="90000"/>
              </a:lnSpc>
            </a:pPr>
            <a:r>
              <a:rPr lang="de-DE" altLang="de-DE"/>
              <a:t>Wenn der Staat für alle Erwerbstätige zahlen soll, wird der Arbeitgeber, der auch Steuern für das Grundeinkommen zahlen muss, versuchen, den Bruttolohn zu kürzen.</a:t>
            </a:r>
          </a:p>
          <a:p>
            <a:pPr>
              <a:lnSpc>
                <a:spcPct val="90000"/>
              </a:lnSpc>
            </a:pPr>
            <a:endParaRPr lang="de-DE" altLang="de-DE"/>
          </a:p>
          <a:p>
            <a:pPr>
              <a:lnSpc>
                <a:spcPct val="90000"/>
              </a:lnSpc>
            </a:pPr>
            <a:r>
              <a:rPr lang="de-DE" altLang="de-DE"/>
              <a:t>Beim Modell einer weniger bo. GS können 1.250 € an gesamtem Einkommen mit einem Lohn von 500 € statt wie bei der BOG mit einem Lohn von 1.250 € erzielt werden: Es gibt so eine Gefahr der Lohndeflation!</a:t>
            </a:r>
          </a:p>
          <a:p>
            <a:pPr>
              <a:lnSpc>
                <a:spcPct val="90000"/>
              </a:lnSpc>
            </a:pPr>
            <a:endParaRPr lang="de-DE" altLang="de-DE"/>
          </a:p>
          <a:p>
            <a:pPr>
              <a:lnSpc>
                <a:spcPct val="90000"/>
              </a:lnSpc>
            </a:pPr>
            <a:r>
              <a:rPr lang="de-DE" altLang="de-DE"/>
              <a:t>Es besteht die Gefahr der Substitution von Lohnbestandteilen durch Staatsmittel, bei der der Arbeitgeber sich durch staatlich subventionierte Gewinne verbessert (Mitnahmeeffekte).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C219686B-0870-42C9-850B-D983753E08B9}"/>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AA9A16D2-5ABE-440C-BE1F-567236B75196}"/>
              </a:ext>
            </a:extLst>
          </p:cNvPr>
          <p:cNvSpPr>
            <a:spLocks noGrp="1"/>
          </p:cNvSpPr>
          <p:nvPr>
            <p:ph type="sldNum" sz="quarter" idx="11"/>
          </p:nvPr>
        </p:nvSpPr>
        <p:spPr/>
        <p:txBody>
          <a:bodyPr/>
          <a:lstStyle/>
          <a:p>
            <a:fld id="{DD66B7A0-5A4E-41FA-8248-9329406F4EC6}" type="slidenum">
              <a:rPr lang="de-DE" altLang="de-DE"/>
              <a:pPr/>
              <a:t>4</a:t>
            </a:fld>
            <a:endParaRPr lang="de-DE" altLang="de-DE"/>
          </a:p>
        </p:txBody>
      </p:sp>
      <p:sp>
        <p:nvSpPr>
          <p:cNvPr id="79874" name="Rectangle 2">
            <a:extLst>
              <a:ext uri="{FF2B5EF4-FFF2-40B4-BE49-F238E27FC236}">
                <a16:creationId xmlns:a16="http://schemas.microsoft.com/office/drawing/2014/main" id="{1544577C-E1D4-44AF-8DAE-C7DD79A95788}"/>
              </a:ext>
            </a:extLst>
          </p:cNvPr>
          <p:cNvSpPr>
            <a:spLocks noGrp="1" noChangeArrowheads="1"/>
          </p:cNvSpPr>
          <p:nvPr>
            <p:ph type="title"/>
          </p:nvPr>
        </p:nvSpPr>
        <p:spPr/>
        <p:txBody>
          <a:bodyPr/>
          <a:lstStyle/>
          <a:p>
            <a:r>
              <a:rPr lang="de-DE" altLang="de-DE"/>
              <a:t>Gemeinsamkeiten und Unterschiede</a:t>
            </a:r>
          </a:p>
        </p:txBody>
      </p:sp>
      <p:sp>
        <p:nvSpPr>
          <p:cNvPr id="79875" name="Rectangle 3">
            <a:extLst>
              <a:ext uri="{FF2B5EF4-FFF2-40B4-BE49-F238E27FC236}">
                <a16:creationId xmlns:a16="http://schemas.microsoft.com/office/drawing/2014/main" id="{2177CDB0-62EF-4361-802D-5B66DCD37CFF}"/>
              </a:ext>
            </a:extLst>
          </p:cNvPr>
          <p:cNvSpPr>
            <a:spLocks noGrp="1" noChangeArrowheads="1"/>
          </p:cNvSpPr>
          <p:nvPr>
            <p:ph type="body" idx="1"/>
          </p:nvPr>
        </p:nvSpPr>
        <p:spPr/>
        <p:txBody>
          <a:bodyPr/>
          <a:lstStyle/>
          <a:p>
            <a:pPr marL="381000" indent="-381000"/>
            <a:r>
              <a:rPr lang="de-DE" altLang="de-DE"/>
              <a:t>Alle drei vorzustellenden Modelle sind sich einig, was die Änderungen der ersten beiden Punkte anbetrifft:</a:t>
            </a:r>
          </a:p>
          <a:p>
            <a:pPr marL="800100" lvl="1" indent="-342900">
              <a:buFont typeface="Wingdings" panose="05000000000000000000" pitchFamily="2" charset="2"/>
              <a:buAutoNum type="arabicPeriod"/>
            </a:pPr>
            <a:r>
              <a:rPr lang="de-DE" altLang="de-DE"/>
              <a:t>Die Leistungshöhe soll deutlich angehoben werden.</a:t>
            </a:r>
          </a:p>
          <a:p>
            <a:pPr marL="800100" lvl="1" indent="-342900">
              <a:buFont typeface="Wingdings" panose="05000000000000000000" pitchFamily="2" charset="2"/>
              <a:buAutoNum type="arabicPeriod"/>
            </a:pPr>
            <a:r>
              <a:rPr lang="de-DE" altLang="de-DE"/>
              <a:t>Der Zumutbarkeitsbegriff soll deutlich entschärft werden. Bei der Zumutbarkeit sind die Wünsche des Arbeitslosen mit zu berücksichtigen. Wer als Arbeitsloser angebotene Arbeit als unzumutbar ansieht und ablehnt, soll nicht oder kaum mit Leistungskürzungen konfrontiert werden.</a:t>
            </a:r>
          </a:p>
          <a:p>
            <a:pPr marL="381000" indent="-381000"/>
            <a:endParaRPr lang="de-DE" altLang="de-DE"/>
          </a:p>
          <a:p>
            <a:pPr marL="381000" indent="-381000"/>
            <a:r>
              <a:rPr lang="de-DE" altLang="de-DE"/>
              <a:t>Unterschiede gibt's (neben Nuancen bei 2.) hier:</a:t>
            </a:r>
          </a:p>
          <a:p>
            <a:pPr marL="800100" lvl="1" indent="-342900">
              <a:buFont typeface="Wingdings" panose="05000000000000000000" pitchFamily="2" charset="2"/>
              <a:buAutoNum type="arabicPeriod" startAt="3"/>
            </a:pPr>
            <a:r>
              <a:rPr lang="de-DE" altLang="de-DE"/>
              <a:t>Wer soll Leistungen der Grundsicherung erhalten?</a:t>
            </a:r>
          </a:p>
          <a:p>
            <a:pPr marL="800100" lvl="1" indent="-342900">
              <a:buFont typeface="Wingdings" panose="05000000000000000000" pitchFamily="2" charset="2"/>
              <a:buAutoNum type="arabicPeriod" startAt="3"/>
            </a:pPr>
            <a:r>
              <a:rPr lang="de-DE" altLang="de-DE"/>
              <a:t>Wie soll die Hinzuverdienstregelung aussehen?</a:t>
            </a:r>
          </a:p>
          <a:p>
            <a:pPr marL="800100" lvl="1" indent="-342900">
              <a:buFont typeface="Wingdings" panose="05000000000000000000" pitchFamily="2" charset="2"/>
              <a:buAutoNum type="arabicPeriod" startAt="3"/>
            </a:pPr>
            <a:endParaRPr lang="de-DE" altLang="de-DE"/>
          </a:p>
          <a:p>
            <a:pPr marL="381000" indent="-381000"/>
            <a:endParaRPr lang="de-DE" altLang="de-DE"/>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ußzeilenplatzhalter 3">
            <a:extLst>
              <a:ext uri="{FF2B5EF4-FFF2-40B4-BE49-F238E27FC236}">
                <a16:creationId xmlns:a16="http://schemas.microsoft.com/office/drawing/2014/main" id="{0BD0DE46-89CB-445C-9AA3-DB43656708C5}"/>
              </a:ext>
            </a:extLst>
          </p:cNvPr>
          <p:cNvSpPr>
            <a:spLocks noGrp="1"/>
          </p:cNvSpPr>
          <p:nvPr>
            <p:ph type="ftr" sz="quarter" idx="10"/>
          </p:nvPr>
        </p:nvSpPr>
        <p:spPr/>
        <p:txBody>
          <a:bodyPr/>
          <a:lstStyle/>
          <a:p>
            <a:r>
              <a:rPr lang="de-DE" altLang="de-DE"/>
              <a:t>Alexander Recht: Grundeinkommen – Sackgasse oder Weg in die Zukunft?</a:t>
            </a:r>
          </a:p>
        </p:txBody>
      </p:sp>
      <p:sp>
        <p:nvSpPr>
          <p:cNvPr id="7" name="Foliennummernplatzhalter 4">
            <a:extLst>
              <a:ext uri="{FF2B5EF4-FFF2-40B4-BE49-F238E27FC236}">
                <a16:creationId xmlns:a16="http://schemas.microsoft.com/office/drawing/2014/main" id="{DBBDD12E-E72D-48FE-ABF9-F4C160DC7CF1}"/>
              </a:ext>
            </a:extLst>
          </p:cNvPr>
          <p:cNvSpPr>
            <a:spLocks noGrp="1"/>
          </p:cNvSpPr>
          <p:nvPr>
            <p:ph type="sldNum" sz="quarter" idx="11"/>
          </p:nvPr>
        </p:nvSpPr>
        <p:spPr/>
        <p:txBody>
          <a:bodyPr/>
          <a:lstStyle/>
          <a:p>
            <a:fld id="{5DFBC0E3-AD8C-4100-BFBD-4AEE5FF228AB}" type="slidenum">
              <a:rPr lang="de-DE" altLang="de-DE"/>
              <a:pPr/>
              <a:t>40</a:t>
            </a:fld>
            <a:endParaRPr lang="de-DE" altLang="de-DE"/>
          </a:p>
        </p:txBody>
      </p:sp>
      <p:sp>
        <p:nvSpPr>
          <p:cNvPr id="24578" name="Rectangle 2">
            <a:extLst>
              <a:ext uri="{FF2B5EF4-FFF2-40B4-BE49-F238E27FC236}">
                <a16:creationId xmlns:a16="http://schemas.microsoft.com/office/drawing/2014/main" id="{1E42F304-4A5B-4143-A240-07B1DC1AC6CF}"/>
              </a:ext>
            </a:extLst>
          </p:cNvPr>
          <p:cNvSpPr>
            <a:spLocks noGrp="1" noChangeArrowheads="1"/>
          </p:cNvSpPr>
          <p:nvPr>
            <p:ph type="title"/>
          </p:nvPr>
        </p:nvSpPr>
        <p:spPr/>
        <p:txBody>
          <a:bodyPr/>
          <a:lstStyle/>
          <a:p>
            <a:r>
              <a:rPr lang="de-DE" altLang="de-DE"/>
              <a:t>Bsp. für Lohndruck bei geringer Anr.</a:t>
            </a:r>
          </a:p>
        </p:txBody>
      </p:sp>
      <p:sp>
        <p:nvSpPr>
          <p:cNvPr id="24579" name="Rectangle 3">
            <a:extLst>
              <a:ext uri="{FF2B5EF4-FFF2-40B4-BE49-F238E27FC236}">
                <a16:creationId xmlns:a16="http://schemas.microsoft.com/office/drawing/2014/main" id="{76AD677D-F983-4466-8261-DA2B0A3E9105}"/>
              </a:ext>
            </a:extLst>
          </p:cNvPr>
          <p:cNvSpPr>
            <a:spLocks noGrp="1" noChangeArrowheads="1"/>
          </p:cNvSpPr>
          <p:nvPr>
            <p:ph type="body" idx="1"/>
          </p:nvPr>
        </p:nvSpPr>
        <p:spPr/>
        <p:txBody>
          <a:bodyPr/>
          <a:lstStyle/>
          <a:p>
            <a:r>
              <a:rPr lang="de-DE" altLang="de-DE"/>
              <a:t>Konstellation:</a:t>
            </a:r>
          </a:p>
          <a:p>
            <a:pPr lvl="1"/>
            <a:r>
              <a:rPr lang="de-DE" altLang="de-DE"/>
              <a:t>Lohn = 1.500;</a:t>
            </a:r>
          </a:p>
          <a:p>
            <a:pPr lvl="1"/>
            <a:r>
              <a:rPr lang="de-DE" altLang="de-DE"/>
              <a:t>Grundeinkommen = 1.000 </a:t>
            </a:r>
            <a:r>
              <a:rPr lang="de-DE" altLang="de-DE">
                <a:sym typeface="Symbol" panose="05050102010706020507" pitchFamily="18" charset="2"/>
              </a:rPr>
              <a:t></a:t>
            </a:r>
            <a:r>
              <a:rPr lang="de-DE" altLang="de-DE"/>
              <a:t> Finanzierung = 1.000;</a:t>
            </a:r>
          </a:p>
          <a:p>
            <a:pPr lvl="1"/>
            <a:r>
              <a:rPr lang="de-DE" altLang="de-DE"/>
              <a:t>Annahme: paritätische Finanzierung mit 500 AG : 500 AN;</a:t>
            </a:r>
          </a:p>
          <a:p>
            <a:pPr lvl="1"/>
            <a:r>
              <a:rPr lang="de-DE" altLang="de-DE"/>
              <a:t>Negativszenario: Lohnsenkung um 700.</a:t>
            </a:r>
          </a:p>
        </p:txBody>
      </p:sp>
      <p:sp>
        <p:nvSpPr>
          <p:cNvPr id="24581" name="Text Box 5">
            <a:extLst>
              <a:ext uri="{FF2B5EF4-FFF2-40B4-BE49-F238E27FC236}">
                <a16:creationId xmlns:a16="http://schemas.microsoft.com/office/drawing/2014/main" id="{E3F7D7AD-4FBA-4B24-B653-3B575AE6F96F}"/>
              </a:ext>
            </a:extLst>
          </p:cNvPr>
          <p:cNvSpPr txBox="1">
            <a:spLocks noChangeArrowheads="1"/>
          </p:cNvSpPr>
          <p:nvPr/>
        </p:nvSpPr>
        <p:spPr bwMode="auto">
          <a:xfrm>
            <a:off x="1187450" y="3933825"/>
            <a:ext cx="3960813" cy="192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1082675" algn="dec"/>
                <a:tab pos="3673475" algn="r"/>
              </a:tabLst>
              <a:defRPr>
                <a:solidFill>
                  <a:schemeClr val="tx1"/>
                </a:solidFill>
                <a:latin typeface="Arial" panose="020B0604020202020204" pitchFamily="34" charset="0"/>
                <a:cs typeface="Arial" panose="020B0604020202020204" pitchFamily="34" charset="0"/>
              </a:defRPr>
            </a:lvl1pPr>
            <a:lvl2pPr>
              <a:tabLst>
                <a:tab pos="1082675" algn="dec"/>
                <a:tab pos="3673475" algn="r"/>
              </a:tabLst>
              <a:defRPr>
                <a:solidFill>
                  <a:schemeClr val="tx1"/>
                </a:solidFill>
                <a:latin typeface="Arial" panose="020B0604020202020204" pitchFamily="34" charset="0"/>
                <a:cs typeface="Arial" panose="020B0604020202020204" pitchFamily="34" charset="0"/>
              </a:defRPr>
            </a:lvl2pPr>
            <a:lvl3pPr>
              <a:tabLst>
                <a:tab pos="1082675" algn="dec"/>
                <a:tab pos="3673475" algn="r"/>
              </a:tabLst>
              <a:defRPr>
                <a:solidFill>
                  <a:schemeClr val="tx1"/>
                </a:solidFill>
                <a:latin typeface="Arial" panose="020B0604020202020204" pitchFamily="34" charset="0"/>
                <a:cs typeface="Arial" panose="020B0604020202020204" pitchFamily="34" charset="0"/>
              </a:defRPr>
            </a:lvl3pPr>
            <a:lvl4pPr>
              <a:tabLst>
                <a:tab pos="1082675" algn="dec"/>
                <a:tab pos="3673475" algn="r"/>
              </a:tabLst>
              <a:defRPr>
                <a:solidFill>
                  <a:schemeClr val="tx1"/>
                </a:solidFill>
                <a:latin typeface="Arial" panose="020B0604020202020204" pitchFamily="34" charset="0"/>
                <a:cs typeface="Arial" panose="020B0604020202020204" pitchFamily="34" charset="0"/>
              </a:defRPr>
            </a:lvl4pPr>
            <a:lvl5pPr>
              <a:tabLst>
                <a:tab pos="1082675" algn="dec"/>
                <a:tab pos="3673475" algn="r"/>
              </a:tabLst>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tabLst>
                <a:tab pos="1082675" algn="dec"/>
                <a:tab pos="3673475" algn="r"/>
              </a:tabLs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tabLst>
                <a:tab pos="1082675" algn="dec"/>
                <a:tab pos="3673475" algn="r"/>
              </a:tabLs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tabLst>
                <a:tab pos="1082675" algn="dec"/>
                <a:tab pos="3673475" algn="r"/>
              </a:tabLs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tabLst>
                <a:tab pos="1082675" algn="dec"/>
                <a:tab pos="3673475" algn="r"/>
              </a:tabLst>
              <a:defRPr>
                <a:solidFill>
                  <a:schemeClr val="tx1"/>
                </a:solidFill>
                <a:latin typeface="Arial" panose="020B0604020202020204" pitchFamily="34" charset="0"/>
                <a:cs typeface="Arial" panose="020B0604020202020204" pitchFamily="34" charset="0"/>
              </a:defRPr>
            </a:lvl9pPr>
          </a:lstStyle>
          <a:p>
            <a:r>
              <a:rPr lang="de-DE" altLang="de-DE" sz="2000">
                <a:latin typeface="Verdana" panose="020B0604030504040204" pitchFamily="34" charset="0"/>
              </a:rPr>
              <a:t>Der Arbeitnehmer erhält:</a:t>
            </a:r>
          </a:p>
          <a:p>
            <a:endParaRPr lang="de-DE" altLang="de-DE" sz="2000">
              <a:latin typeface="Verdana" panose="020B0604030504040204" pitchFamily="34" charset="0"/>
            </a:endParaRPr>
          </a:p>
          <a:p>
            <a:r>
              <a:rPr lang="de-DE" altLang="de-DE" sz="2000">
                <a:latin typeface="Verdana" panose="020B0604030504040204" pitchFamily="34" charset="0"/>
              </a:rPr>
              <a:t>	+1.000 (Grundeinkommen)</a:t>
            </a:r>
          </a:p>
          <a:p>
            <a:r>
              <a:rPr lang="de-DE" altLang="de-DE" sz="2000">
                <a:latin typeface="Verdana" panose="020B0604030504040204" pitchFamily="34" charset="0"/>
              </a:rPr>
              <a:t>  	-700 (Lohnsenkung)</a:t>
            </a:r>
          </a:p>
          <a:p>
            <a:r>
              <a:rPr lang="de-DE" altLang="de-DE" sz="2000" u="sng">
                <a:latin typeface="Verdana" panose="020B0604030504040204" pitchFamily="34" charset="0"/>
              </a:rPr>
              <a:t>	-500 (Steuern)	</a:t>
            </a:r>
          </a:p>
          <a:p>
            <a:r>
              <a:rPr lang="de-DE" altLang="de-DE" sz="2000">
                <a:latin typeface="Verdana" panose="020B0604030504040204" pitchFamily="34" charset="0"/>
              </a:rPr>
              <a:t>=	-200 (Defizit)</a:t>
            </a:r>
          </a:p>
        </p:txBody>
      </p:sp>
      <p:sp>
        <p:nvSpPr>
          <p:cNvPr id="24582" name="Text Box 6">
            <a:extLst>
              <a:ext uri="{FF2B5EF4-FFF2-40B4-BE49-F238E27FC236}">
                <a16:creationId xmlns:a16="http://schemas.microsoft.com/office/drawing/2014/main" id="{1143282E-CF19-45AE-94EA-EB11FADF143C}"/>
              </a:ext>
            </a:extLst>
          </p:cNvPr>
          <p:cNvSpPr txBox="1">
            <a:spLocks noChangeArrowheads="1"/>
          </p:cNvSpPr>
          <p:nvPr/>
        </p:nvSpPr>
        <p:spPr bwMode="auto">
          <a:xfrm>
            <a:off x="5219700" y="3933825"/>
            <a:ext cx="3529013" cy="192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1082675" algn="dec"/>
                <a:tab pos="3048000" algn="r"/>
              </a:tabLst>
              <a:defRPr>
                <a:solidFill>
                  <a:schemeClr val="tx1"/>
                </a:solidFill>
                <a:latin typeface="Arial" panose="020B0604020202020204" pitchFamily="34" charset="0"/>
                <a:cs typeface="Arial" panose="020B0604020202020204" pitchFamily="34" charset="0"/>
              </a:defRPr>
            </a:lvl1pPr>
            <a:lvl2pPr>
              <a:tabLst>
                <a:tab pos="1082675" algn="dec"/>
                <a:tab pos="3048000" algn="r"/>
              </a:tabLst>
              <a:defRPr>
                <a:solidFill>
                  <a:schemeClr val="tx1"/>
                </a:solidFill>
                <a:latin typeface="Arial" panose="020B0604020202020204" pitchFamily="34" charset="0"/>
                <a:cs typeface="Arial" panose="020B0604020202020204" pitchFamily="34" charset="0"/>
              </a:defRPr>
            </a:lvl2pPr>
            <a:lvl3pPr>
              <a:tabLst>
                <a:tab pos="1082675" algn="dec"/>
                <a:tab pos="3048000" algn="r"/>
              </a:tabLst>
              <a:defRPr>
                <a:solidFill>
                  <a:schemeClr val="tx1"/>
                </a:solidFill>
                <a:latin typeface="Arial" panose="020B0604020202020204" pitchFamily="34" charset="0"/>
                <a:cs typeface="Arial" panose="020B0604020202020204" pitchFamily="34" charset="0"/>
              </a:defRPr>
            </a:lvl3pPr>
            <a:lvl4pPr>
              <a:tabLst>
                <a:tab pos="1082675" algn="dec"/>
                <a:tab pos="3048000" algn="r"/>
              </a:tabLst>
              <a:defRPr>
                <a:solidFill>
                  <a:schemeClr val="tx1"/>
                </a:solidFill>
                <a:latin typeface="Arial" panose="020B0604020202020204" pitchFamily="34" charset="0"/>
                <a:cs typeface="Arial" panose="020B0604020202020204" pitchFamily="34" charset="0"/>
              </a:defRPr>
            </a:lvl4pPr>
            <a:lvl5pPr>
              <a:tabLst>
                <a:tab pos="1082675" algn="dec"/>
                <a:tab pos="3048000" algn="r"/>
              </a:tabLst>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tabLst>
                <a:tab pos="1082675" algn="dec"/>
                <a:tab pos="3048000" algn="r"/>
              </a:tabLs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tabLst>
                <a:tab pos="1082675" algn="dec"/>
                <a:tab pos="3048000" algn="r"/>
              </a:tabLs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tabLst>
                <a:tab pos="1082675" algn="dec"/>
                <a:tab pos="3048000" algn="r"/>
              </a:tabLs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tabLst>
                <a:tab pos="1082675" algn="dec"/>
                <a:tab pos="3048000" algn="r"/>
              </a:tabLst>
              <a:defRPr>
                <a:solidFill>
                  <a:schemeClr val="tx1"/>
                </a:solidFill>
                <a:latin typeface="Arial" panose="020B0604020202020204" pitchFamily="34" charset="0"/>
                <a:cs typeface="Arial" panose="020B0604020202020204" pitchFamily="34" charset="0"/>
              </a:defRPr>
            </a:lvl9pPr>
          </a:lstStyle>
          <a:p>
            <a:r>
              <a:rPr lang="de-DE" altLang="de-DE" sz="2000">
                <a:latin typeface="Verdana" panose="020B0604030504040204" pitchFamily="34" charset="0"/>
              </a:rPr>
              <a:t>Der Arbeitgeber erhält:</a:t>
            </a:r>
          </a:p>
          <a:p>
            <a:endParaRPr lang="de-DE" altLang="de-DE" sz="2000">
              <a:latin typeface="Verdana" panose="020B0604030504040204" pitchFamily="34" charset="0"/>
            </a:endParaRPr>
          </a:p>
          <a:p>
            <a:endParaRPr lang="de-DE" altLang="de-DE" sz="2000">
              <a:latin typeface="Verdana" panose="020B0604030504040204" pitchFamily="34" charset="0"/>
            </a:endParaRPr>
          </a:p>
          <a:p>
            <a:r>
              <a:rPr lang="de-DE" altLang="de-DE" sz="2000">
                <a:latin typeface="Verdana" panose="020B0604030504040204" pitchFamily="34" charset="0"/>
              </a:rPr>
              <a:t>	+700 (Lohnsenkung)</a:t>
            </a:r>
          </a:p>
          <a:p>
            <a:r>
              <a:rPr lang="de-DE" altLang="de-DE" sz="2000" u="sng">
                <a:latin typeface="Verdana" panose="020B0604030504040204" pitchFamily="34" charset="0"/>
              </a:rPr>
              <a:t>	-500 (Steuern)	</a:t>
            </a:r>
          </a:p>
          <a:p>
            <a:r>
              <a:rPr lang="de-DE" altLang="de-DE" sz="2000">
                <a:latin typeface="Verdana" panose="020B0604030504040204" pitchFamily="34" charset="0"/>
              </a:rPr>
              <a:t>=	+200 (Überschuss)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3E3F7119-9634-4A5E-A07C-554CEE72B46F}"/>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39234B72-E006-4032-97D1-6FD494E35C95}"/>
              </a:ext>
            </a:extLst>
          </p:cNvPr>
          <p:cNvSpPr>
            <a:spLocks noGrp="1"/>
          </p:cNvSpPr>
          <p:nvPr>
            <p:ph type="sldNum" sz="quarter" idx="11"/>
          </p:nvPr>
        </p:nvSpPr>
        <p:spPr/>
        <p:txBody>
          <a:bodyPr/>
          <a:lstStyle/>
          <a:p>
            <a:fld id="{299AAF15-C5B8-4593-B52F-82C3FA43B046}" type="slidenum">
              <a:rPr lang="de-DE" altLang="de-DE"/>
              <a:pPr/>
              <a:t>41</a:t>
            </a:fld>
            <a:endParaRPr lang="de-DE" altLang="de-DE"/>
          </a:p>
        </p:txBody>
      </p:sp>
      <p:sp>
        <p:nvSpPr>
          <p:cNvPr id="25602" name="Rectangle 2">
            <a:extLst>
              <a:ext uri="{FF2B5EF4-FFF2-40B4-BE49-F238E27FC236}">
                <a16:creationId xmlns:a16="http://schemas.microsoft.com/office/drawing/2014/main" id="{6620F3F2-0A32-4FDF-8745-25570866E805}"/>
              </a:ext>
            </a:extLst>
          </p:cNvPr>
          <p:cNvSpPr>
            <a:spLocks noGrp="1" noChangeArrowheads="1"/>
          </p:cNvSpPr>
          <p:nvPr>
            <p:ph type="title"/>
          </p:nvPr>
        </p:nvSpPr>
        <p:spPr/>
        <p:txBody>
          <a:bodyPr/>
          <a:lstStyle/>
          <a:p>
            <a:r>
              <a:rPr lang="de-DE" altLang="de-DE"/>
              <a:t>Mindestlohn als Rettung?</a:t>
            </a:r>
          </a:p>
        </p:txBody>
      </p:sp>
      <p:sp>
        <p:nvSpPr>
          <p:cNvPr id="25603" name="Rectangle 3">
            <a:extLst>
              <a:ext uri="{FF2B5EF4-FFF2-40B4-BE49-F238E27FC236}">
                <a16:creationId xmlns:a16="http://schemas.microsoft.com/office/drawing/2014/main" id="{B37923CC-EB62-4C4B-BAF0-9F9E17AB406D}"/>
              </a:ext>
            </a:extLst>
          </p:cNvPr>
          <p:cNvSpPr>
            <a:spLocks noGrp="1" noChangeArrowheads="1"/>
          </p:cNvSpPr>
          <p:nvPr>
            <p:ph type="body" idx="1"/>
          </p:nvPr>
        </p:nvSpPr>
        <p:spPr/>
        <p:txBody>
          <a:bodyPr/>
          <a:lstStyle/>
          <a:p>
            <a:pPr>
              <a:lnSpc>
                <a:spcPct val="90000"/>
              </a:lnSpc>
            </a:pPr>
            <a:r>
              <a:rPr lang="de-DE" altLang="de-DE"/>
              <a:t>Um Lohndruckeffekte zu vermeiden, wird zuweilen die Ergänzung um Mindestlöhne vorgeschlagen.</a:t>
            </a:r>
          </a:p>
          <a:p>
            <a:pPr>
              <a:lnSpc>
                <a:spcPct val="90000"/>
              </a:lnSpc>
            </a:pPr>
            <a:endParaRPr lang="de-DE" altLang="de-DE"/>
          </a:p>
          <a:p>
            <a:pPr>
              <a:lnSpc>
                <a:spcPct val="90000"/>
              </a:lnSpc>
            </a:pPr>
            <a:r>
              <a:rPr lang="de-DE" altLang="de-DE"/>
              <a:t>Doch die Gefahr geringer Mindestlöhne droht genauso sehr wie die Gefahr geringer Bruttomarktlöhne sowie einer niedrigen Grundeinkommenshöhe.</a:t>
            </a:r>
          </a:p>
          <a:p>
            <a:pPr>
              <a:lnSpc>
                <a:spcPct val="90000"/>
              </a:lnSpc>
            </a:pPr>
            <a:endParaRPr lang="de-DE" altLang="de-DE"/>
          </a:p>
          <a:p>
            <a:pPr>
              <a:lnSpc>
                <a:spcPct val="90000"/>
              </a:lnSpc>
            </a:pPr>
            <a:r>
              <a:rPr lang="de-DE" altLang="de-DE"/>
              <a:t>Warum hört man von Freunden des vom Bedarf unabhängigen Grundeinkommens selten den Ruf nach höheren Bruttolöhnen?</a:t>
            </a:r>
          </a:p>
          <a:p>
            <a:pPr>
              <a:lnSpc>
                <a:spcPct val="90000"/>
              </a:lnSpc>
              <a:buFont typeface="Wingdings" panose="05000000000000000000" pitchFamily="2" charset="2"/>
              <a:buNone/>
            </a:pPr>
            <a:r>
              <a:rPr lang="de-DE" altLang="de-DE"/>
              <a:t>	</a:t>
            </a:r>
          </a:p>
          <a:p>
            <a:pPr>
              <a:lnSpc>
                <a:spcPct val="90000"/>
              </a:lnSpc>
            </a:pPr>
            <a:r>
              <a:rPr lang="de-DE" altLang="de-DE"/>
              <a:t>Warum erfolgt der alleinige Bezug auf den Kampf um die Richtung staatlicher Politik anstatt auf den Klassenkampf von Lohnarbeit und Kapital?</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B2CB988D-6C13-4BBF-9862-D8BD06EE9896}"/>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6C558812-45AC-43CA-AFBD-F3BC6ED57CE1}"/>
              </a:ext>
            </a:extLst>
          </p:cNvPr>
          <p:cNvSpPr>
            <a:spLocks noGrp="1"/>
          </p:cNvSpPr>
          <p:nvPr>
            <p:ph type="sldNum" sz="quarter" idx="11"/>
          </p:nvPr>
        </p:nvSpPr>
        <p:spPr/>
        <p:txBody>
          <a:bodyPr/>
          <a:lstStyle/>
          <a:p>
            <a:fld id="{23E201BB-D05D-46D6-B8E2-347A591AB8CA}" type="slidenum">
              <a:rPr lang="de-DE" altLang="de-DE"/>
              <a:pPr/>
              <a:t>42</a:t>
            </a:fld>
            <a:endParaRPr lang="de-DE" altLang="de-DE"/>
          </a:p>
        </p:txBody>
      </p:sp>
      <p:sp>
        <p:nvSpPr>
          <p:cNvPr id="32770" name="Rectangle 2">
            <a:extLst>
              <a:ext uri="{FF2B5EF4-FFF2-40B4-BE49-F238E27FC236}">
                <a16:creationId xmlns:a16="http://schemas.microsoft.com/office/drawing/2014/main" id="{C55BD2B3-0978-470E-A454-944A90965E55}"/>
              </a:ext>
            </a:extLst>
          </p:cNvPr>
          <p:cNvSpPr>
            <a:spLocks noGrp="1" noChangeArrowheads="1"/>
          </p:cNvSpPr>
          <p:nvPr>
            <p:ph type="title"/>
          </p:nvPr>
        </p:nvSpPr>
        <p:spPr/>
        <p:txBody>
          <a:bodyPr/>
          <a:lstStyle/>
          <a:p>
            <a:r>
              <a:rPr lang="de-DE" altLang="de-DE"/>
              <a:t>Klassenkampf gibt's immer</a:t>
            </a:r>
          </a:p>
        </p:txBody>
      </p:sp>
      <p:sp>
        <p:nvSpPr>
          <p:cNvPr id="32771" name="Rectangle 3">
            <a:extLst>
              <a:ext uri="{FF2B5EF4-FFF2-40B4-BE49-F238E27FC236}">
                <a16:creationId xmlns:a16="http://schemas.microsoft.com/office/drawing/2014/main" id="{54D49453-1F44-483C-A938-D588B0A14D26}"/>
              </a:ext>
            </a:extLst>
          </p:cNvPr>
          <p:cNvSpPr>
            <a:spLocks noGrp="1" noChangeArrowheads="1"/>
          </p:cNvSpPr>
          <p:nvPr>
            <p:ph type="body" idx="1"/>
          </p:nvPr>
        </p:nvSpPr>
        <p:spPr/>
        <p:txBody>
          <a:bodyPr/>
          <a:lstStyle/>
          <a:p>
            <a:pPr>
              <a:lnSpc>
                <a:spcPct val="90000"/>
              </a:lnSpc>
            </a:pPr>
            <a:r>
              <a:rPr lang="de-DE" altLang="de-DE"/>
              <a:t>Am Klassenkampf führt kein Weg vorbei, auch nicht bei einem Grundeinkommen. Denn </a:t>
            </a:r>
            <a:r>
              <a:rPr lang="de-DE" altLang="de-DE" i="1"/>
              <a:t>alle</a:t>
            </a:r>
            <a:r>
              <a:rPr lang="de-DE" altLang="de-DE"/>
              <a:t> Werte werden durch abstrakte Arbeit der Lohnarbeiter gebildet, aber die Aneignung erfolgt im Kapitalismus eben auch maßgeblich nach dem Eigentum an Produktionsmitteln.</a:t>
            </a:r>
          </a:p>
          <a:p>
            <a:pPr>
              <a:lnSpc>
                <a:spcPct val="90000"/>
              </a:lnSpc>
            </a:pPr>
            <a:endParaRPr lang="de-DE" altLang="de-DE"/>
          </a:p>
          <a:p>
            <a:pPr>
              <a:lnSpc>
                <a:spcPct val="90000"/>
              </a:lnSpc>
            </a:pPr>
            <a:r>
              <a:rPr lang="de-DE" altLang="de-DE"/>
              <a:t>Auch die Lastenverteilung staatlicher Einnahmen sowie die Nutzenverteilung staatlicher Ausgaben ist Bestandteil des Klassenkampfes! Aber nicht nur das!</a:t>
            </a:r>
          </a:p>
          <a:p>
            <a:pPr>
              <a:lnSpc>
                <a:spcPct val="90000"/>
              </a:lnSpc>
              <a:buFont typeface="Wingdings" panose="05000000000000000000" pitchFamily="2" charset="2"/>
              <a:buNone/>
            </a:pPr>
            <a:endParaRPr lang="de-DE" altLang="de-DE"/>
          </a:p>
          <a:p>
            <a:pPr>
              <a:lnSpc>
                <a:spcPct val="90000"/>
              </a:lnSpc>
            </a:pPr>
            <a:r>
              <a:rPr lang="de-DE" altLang="de-DE"/>
              <a:t>Auch die direkte Verteilung zwischen Bruttolohn und Bruttogewinn ist ein zentrales Element des Klassenkampfes!</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Fußzeilenplatzhalter 3">
            <a:extLst>
              <a:ext uri="{FF2B5EF4-FFF2-40B4-BE49-F238E27FC236}">
                <a16:creationId xmlns:a16="http://schemas.microsoft.com/office/drawing/2014/main" id="{C15847F4-5948-4165-9578-27D94F559E57}"/>
              </a:ext>
            </a:extLst>
          </p:cNvPr>
          <p:cNvSpPr>
            <a:spLocks noGrp="1"/>
          </p:cNvSpPr>
          <p:nvPr>
            <p:ph type="ftr" sz="quarter" idx="10"/>
          </p:nvPr>
        </p:nvSpPr>
        <p:spPr/>
        <p:txBody>
          <a:bodyPr/>
          <a:lstStyle/>
          <a:p>
            <a:r>
              <a:rPr lang="de-DE" altLang="de-DE"/>
              <a:t>Alexander Recht: Grundeinkommen – Sackgasse oder Weg in die Zukunft?</a:t>
            </a:r>
          </a:p>
        </p:txBody>
      </p:sp>
      <p:sp>
        <p:nvSpPr>
          <p:cNvPr id="41" name="Foliennummernplatzhalter 4">
            <a:extLst>
              <a:ext uri="{FF2B5EF4-FFF2-40B4-BE49-F238E27FC236}">
                <a16:creationId xmlns:a16="http://schemas.microsoft.com/office/drawing/2014/main" id="{C9311177-6246-4B88-8ACD-A40731A34F7F}"/>
              </a:ext>
            </a:extLst>
          </p:cNvPr>
          <p:cNvSpPr>
            <a:spLocks noGrp="1"/>
          </p:cNvSpPr>
          <p:nvPr>
            <p:ph type="sldNum" sz="quarter" idx="11"/>
          </p:nvPr>
        </p:nvSpPr>
        <p:spPr/>
        <p:txBody>
          <a:bodyPr/>
          <a:lstStyle/>
          <a:p>
            <a:fld id="{81D0ED65-A1EB-42E3-8258-7C7FD278056E}" type="slidenum">
              <a:rPr lang="de-DE" altLang="de-DE"/>
              <a:pPr/>
              <a:t>43</a:t>
            </a:fld>
            <a:endParaRPr lang="de-DE" altLang="de-DE"/>
          </a:p>
        </p:txBody>
      </p:sp>
      <p:sp>
        <p:nvSpPr>
          <p:cNvPr id="124930" name="Rectangle 2">
            <a:extLst>
              <a:ext uri="{FF2B5EF4-FFF2-40B4-BE49-F238E27FC236}">
                <a16:creationId xmlns:a16="http://schemas.microsoft.com/office/drawing/2014/main" id="{ABB91F09-0EB1-4C13-8DD2-30D7CB586E19}"/>
              </a:ext>
            </a:extLst>
          </p:cNvPr>
          <p:cNvSpPr>
            <a:spLocks noGrp="1" noChangeArrowheads="1"/>
          </p:cNvSpPr>
          <p:nvPr>
            <p:ph type="title"/>
          </p:nvPr>
        </p:nvSpPr>
        <p:spPr/>
        <p:txBody>
          <a:bodyPr/>
          <a:lstStyle/>
          <a:p>
            <a:r>
              <a:rPr lang="de-DE" altLang="de-DE"/>
              <a:t>Noch ein Fazit …</a:t>
            </a:r>
          </a:p>
        </p:txBody>
      </p:sp>
      <p:graphicFrame>
        <p:nvGraphicFramePr>
          <p:cNvPr id="124985" name="Group 57">
            <a:extLst>
              <a:ext uri="{FF2B5EF4-FFF2-40B4-BE49-F238E27FC236}">
                <a16:creationId xmlns:a16="http://schemas.microsoft.com/office/drawing/2014/main" id="{30CA183E-40ED-439A-A9DB-A732C6B6A875}"/>
              </a:ext>
            </a:extLst>
          </p:cNvPr>
          <p:cNvGraphicFramePr>
            <a:graphicFrameLocks noGrp="1"/>
          </p:cNvGraphicFramePr>
          <p:nvPr/>
        </p:nvGraphicFramePr>
        <p:xfrm>
          <a:off x="1042988" y="1397000"/>
          <a:ext cx="7632700" cy="4624389"/>
        </p:xfrm>
        <a:graphic>
          <a:graphicData uri="http://schemas.openxmlformats.org/drawingml/2006/table">
            <a:tbl>
              <a:tblPr/>
              <a:tblGrid>
                <a:gridCol w="1944687">
                  <a:extLst>
                    <a:ext uri="{9D8B030D-6E8A-4147-A177-3AD203B41FA5}">
                      <a16:colId xmlns:a16="http://schemas.microsoft.com/office/drawing/2014/main" val="2826773291"/>
                    </a:ext>
                  </a:extLst>
                </a:gridCol>
                <a:gridCol w="1728788">
                  <a:extLst>
                    <a:ext uri="{9D8B030D-6E8A-4147-A177-3AD203B41FA5}">
                      <a16:colId xmlns:a16="http://schemas.microsoft.com/office/drawing/2014/main" val="3809056713"/>
                    </a:ext>
                  </a:extLst>
                </a:gridCol>
                <a:gridCol w="2051050">
                  <a:extLst>
                    <a:ext uri="{9D8B030D-6E8A-4147-A177-3AD203B41FA5}">
                      <a16:colId xmlns:a16="http://schemas.microsoft.com/office/drawing/2014/main" val="1241051651"/>
                    </a:ext>
                  </a:extLst>
                </a:gridCol>
                <a:gridCol w="1908175">
                  <a:extLst>
                    <a:ext uri="{9D8B030D-6E8A-4147-A177-3AD203B41FA5}">
                      <a16:colId xmlns:a16="http://schemas.microsoft.com/office/drawing/2014/main" val="262441788"/>
                    </a:ext>
                  </a:extLst>
                </a:gridCol>
              </a:tblGrid>
              <a:tr h="771525">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1" i="0" u="none" strike="noStrike" cap="none" normalizeH="0" baseline="0">
                          <a:ln>
                            <a:noFill/>
                          </a:ln>
                          <a:solidFill>
                            <a:schemeClr val="tx1"/>
                          </a:solidFill>
                          <a:effectLst/>
                          <a:latin typeface="Verdana" panose="020B0604030504040204" pitchFamily="34" charset="0"/>
                          <a:cs typeface="Arial" panose="020B0604020202020204" pitchFamily="34" charset="0"/>
                        </a:rPr>
                        <a:t>Frage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1" i="0" u="none" strike="noStrike" cap="none" normalizeH="0" baseline="0">
                          <a:ln>
                            <a:noFill/>
                          </a:ln>
                          <a:solidFill>
                            <a:schemeClr val="tx1"/>
                          </a:solidFill>
                          <a:effectLst/>
                          <a:latin typeface="Verdana" panose="020B0604030504040204" pitchFamily="34" charset="0"/>
                          <a:cs typeface="Arial" panose="020B0604020202020204" pitchFamily="34" charset="0"/>
                        </a:rPr>
                        <a:t>Weniger bo. GS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1" i="0" u="none" strike="noStrike" cap="none" normalizeH="0" baseline="0">
                          <a:ln>
                            <a:noFill/>
                          </a:ln>
                          <a:solidFill>
                            <a:schemeClr val="tx1"/>
                          </a:solidFill>
                          <a:effectLst/>
                          <a:latin typeface="Verdana" panose="020B0604030504040204" pitchFamily="34" charset="0"/>
                          <a:cs typeface="Arial" panose="020B0604020202020204" pitchFamily="34" charset="0"/>
                        </a:rPr>
                        <a:t>BOG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1" i="0" u="none" strike="noStrike" cap="none" normalizeH="0" baseline="0">
                          <a:ln>
                            <a:noFill/>
                          </a:ln>
                          <a:solidFill>
                            <a:schemeClr val="tx1"/>
                          </a:solidFill>
                          <a:effectLst/>
                          <a:latin typeface="Verdana" panose="020B0604030504040204" pitchFamily="34" charset="0"/>
                          <a:cs typeface="Arial" panose="020B0604020202020204" pitchFamily="34" charset="0"/>
                        </a:rPr>
                        <a:t>Vergleich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56647245"/>
                  </a:ext>
                </a:extLst>
              </a:tr>
              <a:tr h="769938">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Anrechnung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gering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hoch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hoch!</a:t>
                      </a:r>
                    </a:p>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Dissens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76546835"/>
                  </a:ext>
                </a:extLst>
              </a:tr>
              <a:tr h="771525">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Berechtigten-Gruppe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groß, auch nicht Bedürf.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klein, nur Bedürftige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Bedürftigkeit!</a:t>
                      </a:r>
                    </a:p>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Dissens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66976895"/>
                  </a:ext>
                </a:extLst>
              </a:tr>
              <a:tr h="769938">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Finanzierung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Probleme der</a:t>
                      </a:r>
                    </a:p>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Finanzierung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Kein Problem d. Finanzierung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Solide Finanz.!</a:t>
                      </a:r>
                    </a:p>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Dissens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28339103"/>
                  </a:ext>
                </a:extLst>
              </a:tr>
              <a:tr h="769938">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Lohnwirkung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Gefahr des Lohndrucks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Lohnstützung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Lohnstützung!</a:t>
                      </a:r>
                    </a:p>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Dissens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70867598"/>
                  </a:ext>
                </a:extLst>
              </a:tr>
              <a:tr h="771525">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Klassenkampf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Bezug nur auf dir. Staat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Bezug auf dir. Staat + Pr.vert.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90000"/>
                        <a:buFont typeface="Wingdings" panose="05000000000000000000" pitchFamily="2" charset="2"/>
                        <a:defRPr>
                          <a:solidFill>
                            <a:schemeClr val="tx1"/>
                          </a:solidFill>
                          <a:latin typeface="Verdana" panose="020B0604030504040204" pitchFamily="34" charset="0"/>
                          <a:cs typeface="Arial" panose="020B0604020202020204" pitchFamily="34" charset="0"/>
                        </a:defRPr>
                      </a:lvl1pPr>
                      <a:lvl2pPr>
                        <a:spcBef>
                          <a:spcPct val="20000"/>
                        </a:spcBef>
                        <a:buClr>
                          <a:schemeClr val="bg2"/>
                        </a:buClr>
                        <a:buSzPct val="90000"/>
                        <a:buFont typeface="Wingdings" panose="05000000000000000000" pitchFamily="2" charset="2"/>
                        <a:defRPr sz="1600">
                          <a:solidFill>
                            <a:schemeClr val="tx1"/>
                          </a:solidFill>
                          <a:latin typeface="Verdana" panose="020B0604030504040204" pitchFamily="34" charset="0"/>
                          <a:cs typeface="Arial" panose="020B0604020202020204" pitchFamily="34" charset="0"/>
                        </a:defRPr>
                      </a:lvl2pPr>
                      <a:lvl3pPr>
                        <a:spcBef>
                          <a:spcPct val="20000"/>
                        </a:spcBef>
                        <a:buClr>
                          <a:schemeClr val="bg2"/>
                        </a:buClr>
                        <a:buSzPct val="90000"/>
                        <a:buFont typeface="Wingdings" panose="05000000000000000000" pitchFamily="2" charset="2"/>
                        <a:defRPr sz="1400">
                          <a:solidFill>
                            <a:schemeClr val="tx1"/>
                          </a:solidFill>
                          <a:latin typeface="Verdana" panose="020B0604030504040204" pitchFamily="34" charset="0"/>
                          <a:cs typeface="Arial" panose="020B0604020202020204" pitchFamily="34" charset="0"/>
                        </a:defRPr>
                      </a:lvl3pPr>
                      <a:lvl4pPr>
                        <a:spcBef>
                          <a:spcPct val="20000"/>
                        </a:spcBef>
                        <a:buClr>
                          <a:schemeClr val="bg2"/>
                        </a:buClr>
                        <a:buSzPct val="90000"/>
                        <a:buFont typeface="Wingdings" panose="05000000000000000000" pitchFamily="2" charset="2"/>
                        <a:defRPr sz="1200">
                          <a:solidFill>
                            <a:schemeClr val="tx1"/>
                          </a:solidFill>
                          <a:latin typeface="Verdana" panose="020B0604030504040204" pitchFamily="34" charset="0"/>
                          <a:cs typeface="Arial" panose="020B0604020202020204" pitchFamily="34" charset="0"/>
                        </a:defRPr>
                      </a:lvl4pPr>
                      <a:lvl5pPr>
                        <a:spcBef>
                          <a:spcPct val="20000"/>
                        </a:spcBef>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5pPr>
                      <a:lvl6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6pPr>
                      <a:lvl7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7pPr>
                      <a:lvl8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8pPr>
                      <a:lvl9pPr fontAlgn="base">
                        <a:spcBef>
                          <a:spcPct val="20000"/>
                        </a:spcBef>
                        <a:spcAft>
                          <a:spcPct val="0"/>
                        </a:spcAft>
                        <a:buClr>
                          <a:schemeClr val="bg2"/>
                        </a:buClr>
                        <a:buSzPct val="90000"/>
                        <a:buFont typeface="Wingdings" panose="05000000000000000000" pitchFamily="2" charset="2"/>
                        <a:defRPr sz="1000">
                          <a:solidFill>
                            <a:schemeClr val="tx1"/>
                          </a:solidFill>
                          <a:latin typeface="Verdana" panose="020B060403050404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Integr. Staat!</a:t>
                      </a:r>
                    </a:p>
                    <a:p>
                      <a:pPr marL="0" marR="0" lvl="0" indent="0" algn="l" defTabSz="914400" rtl="0" eaLnBrk="1" fontAlgn="base" latinLnBrk="0" hangingPunct="1">
                        <a:lnSpc>
                          <a:spcPct val="100000"/>
                        </a:lnSpc>
                        <a:spcBef>
                          <a:spcPct val="20000"/>
                        </a:spcBef>
                        <a:spcAft>
                          <a:spcPct val="0"/>
                        </a:spcAft>
                        <a:buClr>
                          <a:schemeClr val="bg2"/>
                        </a:buClr>
                        <a:buSzPct val="90000"/>
                        <a:buFont typeface="Wingdings" panose="05000000000000000000" pitchFamily="2" charset="2"/>
                        <a:buNone/>
                        <a:tabLst/>
                      </a:pPr>
                      <a:r>
                        <a:rPr kumimoji="0" lang="de-DE" altLang="de-DE" sz="1800" b="0" i="0" u="none" strike="noStrike" cap="none" normalizeH="0" baseline="0">
                          <a:ln>
                            <a:noFill/>
                          </a:ln>
                          <a:solidFill>
                            <a:schemeClr val="tx1"/>
                          </a:solidFill>
                          <a:effectLst/>
                          <a:latin typeface="Verdana" panose="020B0604030504040204" pitchFamily="34" charset="0"/>
                          <a:cs typeface="Arial" panose="020B0604020202020204" pitchFamily="34" charset="0"/>
                        </a:rPr>
                        <a:t>Dissens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20501385"/>
                  </a:ext>
                </a:extLst>
              </a:tr>
            </a:tbl>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2086CE76-230B-4D7C-86EF-20909E42B9ED}"/>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54D5076C-0A67-4DFF-B01A-5BC8F14B5F92}"/>
              </a:ext>
            </a:extLst>
          </p:cNvPr>
          <p:cNvSpPr>
            <a:spLocks noGrp="1"/>
          </p:cNvSpPr>
          <p:nvPr>
            <p:ph type="sldNum" sz="quarter" idx="11"/>
          </p:nvPr>
        </p:nvSpPr>
        <p:spPr/>
        <p:txBody>
          <a:bodyPr/>
          <a:lstStyle/>
          <a:p>
            <a:fld id="{E53E0250-0E05-4117-889B-0D97B8153766}" type="slidenum">
              <a:rPr lang="de-DE" altLang="de-DE"/>
              <a:pPr/>
              <a:t>44</a:t>
            </a:fld>
            <a:endParaRPr lang="de-DE" altLang="de-DE"/>
          </a:p>
        </p:txBody>
      </p:sp>
      <p:sp>
        <p:nvSpPr>
          <p:cNvPr id="20482" name="Rectangle 2">
            <a:extLst>
              <a:ext uri="{FF2B5EF4-FFF2-40B4-BE49-F238E27FC236}">
                <a16:creationId xmlns:a16="http://schemas.microsoft.com/office/drawing/2014/main" id="{3DF70A55-997A-47D8-AF7A-A863DCDD2879}"/>
              </a:ext>
            </a:extLst>
          </p:cNvPr>
          <p:cNvSpPr>
            <a:spLocks noGrp="1" noChangeArrowheads="1"/>
          </p:cNvSpPr>
          <p:nvPr>
            <p:ph type="title"/>
          </p:nvPr>
        </p:nvSpPr>
        <p:spPr/>
        <p:txBody>
          <a:bodyPr/>
          <a:lstStyle/>
          <a:p>
            <a:r>
              <a:rPr lang="de-DE" altLang="de-DE"/>
              <a:t>Argumente für das BGE</a:t>
            </a:r>
          </a:p>
        </p:txBody>
      </p:sp>
      <p:sp>
        <p:nvSpPr>
          <p:cNvPr id="20483" name="Rectangle 3">
            <a:extLst>
              <a:ext uri="{FF2B5EF4-FFF2-40B4-BE49-F238E27FC236}">
                <a16:creationId xmlns:a16="http://schemas.microsoft.com/office/drawing/2014/main" id="{8B80E891-4C6B-4B7F-8063-4A646293AF83}"/>
              </a:ext>
            </a:extLst>
          </p:cNvPr>
          <p:cNvSpPr>
            <a:spLocks noGrp="1" noChangeArrowheads="1"/>
          </p:cNvSpPr>
          <p:nvPr>
            <p:ph type="body" idx="1"/>
          </p:nvPr>
        </p:nvSpPr>
        <p:spPr/>
        <p:txBody>
          <a:bodyPr/>
          <a:lstStyle/>
          <a:p>
            <a:r>
              <a:rPr lang="de-DE" altLang="de-DE"/>
              <a:t>Es gäbe keinerlei staatlichen Bedürftigkeitsprüfungen mehr.</a:t>
            </a:r>
          </a:p>
          <a:p>
            <a:endParaRPr lang="de-DE" altLang="de-DE"/>
          </a:p>
          <a:p>
            <a:r>
              <a:rPr lang="de-DE" altLang="de-DE"/>
              <a:t>Der Status des souveränen Individuums mit Ansprüchen würde also in Bezug auf die </a:t>
            </a:r>
            <a:r>
              <a:rPr lang="de-DE" altLang="de-DE" i="1"/>
              <a:t>Berechtigung</a:t>
            </a:r>
            <a:r>
              <a:rPr lang="de-DE" altLang="de-DE"/>
              <a:t> einer Zahlung (unabhängig von PartnerInnen) am ehesten erreicht.</a:t>
            </a:r>
          </a:p>
          <a:p>
            <a:endParaRPr lang="de-DE" altLang="de-DE"/>
          </a:p>
          <a:p>
            <a:r>
              <a:rPr lang="de-DE" altLang="de-DE"/>
              <a:t>Der gesellschaftlich oktroyierte Makel, eine staatliche Leistung "nur" wegen Bedürftigkeit zu erhalten, würde entfallen.</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6D2508A5-7B2F-4255-8003-ECE653225E21}"/>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893F9247-BB02-4B8C-B01C-14C84D80CB62}"/>
              </a:ext>
            </a:extLst>
          </p:cNvPr>
          <p:cNvSpPr>
            <a:spLocks noGrp="1"/>
          </p:cNvSpPr>
          <p:nvPr>
            <p:ph type="sldNum" sz="quarter" idx="11"/>
          </p:nvPr>
        </p:nvSpPr>
        <p:spPr/>
        <p:txBody>
          <a:bodyPr/>
          <a:lstStyle/>
          <a:p>
            <a:fld id="{E8E7C3DB-AEA7-4799-A6A3-91280D5DA159}" type="slidenum">
              <a:rPr lang="de-DE" altLang="de-DE"/>
              <a:pPr/>
              <a:t>45</a:t>
            </a:fld>
            <a:endParaRPr lang="de-DE" altLang="de-DE"/>
          </a:p>
        </p:txBody>
      </p:sp>
      <p:sp>
        <p:nvSpPr>
          <p:cNvPr id="26626" name="Rectangle 2">
            <a:extLst>
              <a:ext uri="{FF2B5EF4-FFF2-40B4-BE49-F238E27FC236}">
                <a16:creationId xmlns:a16="http://schemas.microsoft.com/office/drawing/2014/main" id="{45431C86-75B7-4F08-B35C-67B193D3B0A3}"/>
              </a:ext>
            </a:extLst>
          </p:cNvPr>
          <p:cNvSpPr>
            <a:spLocks noGrp="1" noChangeArrowheads="1"/>
          </p:cNvSpPr>
          <p:nvPr>
            <p:ph type="title"/>
          </p:nvPr>
        </p:nvSpPr>
        <p:spPr/>
        <p:txBody>
          <a:bodyPr/>
          <a:lstStyle/>
          <a:p>
            <a:r>
              <a:rPr lang="de-DE" altLang="de-DE"/>
              <a:t>Bedarfsorientierte Grundsicherung</a:t>
            </a:r>
          </a:p>
        </p:txBody>
      </p:sp>
      <p:sp>
        <p:nvSpPr>
          <p:cNvPr id="26627" name="Rectangle 3">
            <a:extLst>
              <a:ext uri="{FF2B5EF4-FFF2-40B4-BE49-F238E27FC236}">
                <a16:creationId xmlns:a16="http://schemas.microsoft.com/office/drawing/2014/main" id="{1D1DDA49-28D1-461D-9C4D-2DCBD47161D8}"/>
              </a:ext>
            </a:extLst>
          </p:cNvPr>
          <p:cNvSpPr>
            <a:spLocks noGrp="1" noChangeArrowheads="1"/>
          </p:cNvSpPr>
          <p:nvPr>
            <p:ph type="body" idx="1"/>
          </p:nvPr>
        </p:nvSpPr>
        <p:spPr/>
        <p:txBody>
          <a:bodyPr/>
          <a:lstStyle/>
          <a:p>
            <a:r>
              <a:rPr lang="de-DE" altLang="de-DE"/>
              <a:t>Die Bedarfsorientierte Grundsicherung soll in die bestehenden Sozialsysteme integriert werden.</a:t>
            </a:r>
          </a:p>
          <a:p>
            <a:endParaRPr lang="de-DE" altLang="de-DE"/>
          </a:p>
          <a:p>
            <a:r>
              <a:rPr lang="de-DE" altLang="de-DE"/>
              <a:t>Wer Rente oder ALG 1 bezieht, die unter dem Grundeinkommensniveau liegen, erhält automatische Aufstockung ohne doppelten Ämtergang.</a:t>
            </a:r>
          </a:p>
          <a:p>
            <a:endParaRPr lang="de-DE" altLang="de-DE"/>
          </a:p>
          <a:p>
            <a:r>
              <a:rPr lang="de-DE" altLang="de-DE"/>
              <a:t>Es handelt sich um das Konzept des souveränen, ausreichenden Grundanspruchs "aus einem Guss" ohne Arbeitszwang, aber weiterhin mit Bezug auf Bedarf.</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19124332-02C6-4F35-9CB8-EA04543976B2}"/>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9BF3804C-445E-429D-90BB-1810739F41A0}"/>
              </a:ext>
            </a:extLst>
          </p:cNvPr>
          <p:cNvSpPr>
            <a:spLocks noGrp="1"/>
          </p:cNvSpPr>
          <p:nvPr>
            <p:ph type="sldNum" sz="quarter" idx="11"/>
          </p:nvPr>
        </p:nvSpPr>
        <p:spPr/>
        <p:txBody>
          <a:bodyPr/>
          <a:lstStyle/>
          <a:p>
            <a:fld id="{DC1B0696-6531-4420-A000-94CD2C356253}" type="slidenum">
              <a:rPr lang="de-DE" altLang="de-DE"/>
              <a:pPr/>
              <a:t>46</a:t>
            </a:fld>
            <a:endParaRPr lang="de-DE" altLang="de-DE"/>
          </a:p>
        </p:txBody>
      </p:sp>
      <p:sp>
        <p:nvSpPr>
          <p:cNvPr id="126978" name="Rectangle 2">
            <a:extLst>
              <a:ext uri="{FF2B5EF4-FFF2-40B4-BE49-F238E27FC236}">
                <a16:creationId xmlns:a16="http://schemas.microsoft.com/office/drawing/2014/main" id="{65019604-4622-42F6-9894-DB0CF96EF7DB}"/>
              </a:ext>
            </a:extLst>
          </p:cNvPr>
          <p:cNvSpPr>
            <a:spLocks noGrp="1" noChangeArrowheads="1"/>
          </p:cNvSpPr>
          <p:nvPr>
            <p:ph type="title"/>
          </p:nvPr>
        </p:nvSpPr>
        <p:spPr/>
        <p:txBody>
          <a:bodyPr/>
          <a:lstStyle/>
          <a:p>
            <a:r>
              <a:rPr lang="de-DE" altLang="de-DE"/>
              <a:t>Probleme der BOG</a:t>
            </a:r>
          </a:p>
        </p:txBody>
      </p:sp>
      <p:sp>
        <p:nvSpPr>
          <p:cNvPr id="126979" name="Rectangle 3">
            <a:extLst>
              <a:ext uri="{FF2B5EF4-FFF2-40B4-BE49-F238E27FC236}">
                <a16:creationId xmlns:a16="http://schemas.microsoft.com/office/drawing/2014/main" id="{84BC10B2-39B0-4025-9DF4-111D19752C49}"/>
              </a:ext>
            </a:extLst>
          </p:cNvPr>
          <p:cNvSpPr>
            <a:spLocks noGrp="1" noChangeArrowheads="1"/>
          </p:cNvSpPr>
          <p:nvPr>
            <p:ph type="body" idx="1"/>
          </p:nvPr>
        </p:nvSpPr>
        <p:spPr/>
        <p:txBody>
          <a:bodyPr/>
          <a:lstStyle/>
          <a:p>
            <a:r>
              <a:rPr lang="de-DE" altLang="de-DE"/>
              <a:t>Die Vermeidung von Schnüffelpraktiken ist schwer!</a:t>
            </a:r>
          </a:p>
          <a:p>
            <a:endParaRPr lang="de-DE" altLang="de-DE"/>
          </a:p>
          <a:p>
            <a:r>
              <a:rPr lang="de-DE" altLang="de-DE"/>
              <a:t>Die Zumutbarkeitsfrage ist nicht völlig geklärt!</a:t>
            </a:r>
          </a:p>
          <a:p>
            <a:endParaRPr lang="de-DE" altLang="de-DE"/>
          </a:p>
          <a:p>
            <a:r>
              <a:rPr lang="de-DE" altLang="de-DE"/>
              <a:t>Die Frage, ob Partner- oder Elterneinkommen angerechnet werden sollen, ist ungeklärt.</a:t>
            </a:r>
          </a:p>
          <a:p>
            <a:endParaRPr lang="de-DE" altLang="de-DE"/>
          </a:p>
          <a:p>
            <a:r>
              <a:rPr lang="de-DE" altLang="de-DE"/>
              <a:t>Die Frage, wie dem Frust von Transferempfängern über hohe Anrechnung begegnet wird, ist ungeklärt.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8A0394FC-2A06-46B3-9BEF-8AD7FDAC23FB}"/>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76D37F3A-1B77-4684-A32B-89FCF1EB6DAE}"/>
              </a:ext>
            </a:extLst>
          </p:cNvPr>
          <p:cNvSpPr>
            <a:spLocks noGrp="1"/>
          </p:cNvSpPr>
          <p:nvPr>
            <p:ph type="sldNum" sz="quarter" idx="11"/>
          </p:nvPr>
        </p:nvSpPr>
        <p:spPr/>
        <p:txBody>
          <a:bodyPr/>
          <a:lstStyle/>
          <a:p>
            <a:fld id="{7116B9C8-A2E7-49E8-A520-C7EBB83BC5EF}" type="slidenum">
              <a:rPr lang="de-DE" altLang="de-DE"/>
              <a:pPr/>
              <a:t>5</a:t>
            </a:fld>
            <a:endParaRPr lang="de-DE" altLang="de-DE"/>
          </a:p>
        </p:txBody>
      </p:sp>
      <p:sp>
        <p:nvSpPr>
          <p:cNvPr id="73730" name="Rectangle 2">
            <a:extLst>
              <a:ext uri="{FF2B5EF4-FFF2-40B4-BE49-F238E27FC236}">
                <a16:creationId xmlns:a16="http://schemas.microsoft.com/office/drawing/2014/main" id="{EE0EA910-75A3-4E99-B8C0-0A3B21355B06}"/>
              </a:ext>
            </a:extLst>
          </p:cNvPr>
          <p:cNvSpPr>
            <a:spLocks noGrp="1" noChangeArrowheads="1"/>
          </p:cNvSpPr>
          <p:nvPr>
            <p:ph type="title"/>
          </p:nvPr>
        </p:nvSpPr>
        <p:spPr/>
        <p:txBody>
          <a:bodyPr/>
          <a:lstStyle/>
          <a:p>
            <a:r>
              <a:rPr lang="de-DE" altLang="de-DE"/>
              <a:t>Bedingungsloses Grundeinkommen</a:t>
            </a:r>
          </a:p>
        </p:txBody>
      </p:sp>
      <p:sp>
        <p:nvSpPr>
          <p:cNvPr id="73731" name="Rectangle 3">
            <a:extLst>
              <a:ext uri="{FF2B5EF4-FFF2-40B4-BE49-F238E27FC236}">
                <a16:creationId xmlns:a16="http://schemas.microsoft.com/office/drawing/2014/main" id="{C5DAC6F4-D727-4A45-8832-09A58B759534}"/>
              </a:ext>
            </a:extLst>
          </p:cNvPr>
          <p:cNvSpPr>
            <a:spLocks noGrp="1" noChangeArrowheads="1"/>
          </p:cNvSpPr>
          <p:nvPr>
            <p:ph type="body" idx="1"/>
          </p:nvPr>
        </p:nvSpPr>
        <p:spPr/>
        <p:txBody>
          <a:bodyPr/>
          <a:lstStyle/>
          <a:p>
            <a:pPr marL="381000" indent="-381000">
              <a:lnSpc>
                <a:spcPct val="90000"/>
              </a:lnSpc>
              <a:buFont typeface="Wingdings" panose="05000000000000000000" pitchFamily="2" charset="2"/>
              <a:buAutoNum type="arabicPeriod"/>
            </a:pPr>
            <a:r>
              <a:rPr lang="de-DE" altLang="de-DE"/>
              <a:t>Beim Bedingungslosen Grundeinkommen ist die Leistung deutlich höher als beim ALG 2.</a:t>
            </a:r>
          </a:p>
          <a:p>
            <a:pPr marL="381000" indent="-381000">
              <a:lnSpc>
                <a:spcPct val="90000"/>
              </a:lnSpc>
              <a:buFont typeface="Wingdings" panose="05000000000000000000" pitchFamily="2" charset="2"/>
              <a:buAutoNum type="arabicPeriod"/>
            </a:pPr>
            <a:endParaRPr lang="de-DE" altLang="de-DE"/>
          </a:p>
          <a:p>
            <a:pPr marL="381000" indent="-381000">
              <a:lnSpc>
                <a:spcPct val="90000"/>
              </a:lnSpc>
              <a:buFont typeface="Wingdings" panose="05000000000000000000" pitchFamily="2" charset="2"/>
              <a:buAutoNum type="arabicPeriod"/>
            </a:pPr>
            <a:r>
              <a:rPr lang="de-DE" altLang="de-DE"/>
              <a:t>Was zumutbar ist, entscheidet nur der Arbeitslose. Lehnen Arbeitslose angebotene Arbeit ab, gibt es weder Leistungskürzungen noch Sperrzeiten.</a:t>
            </a:r>
          </a:p>
          <a:p>
            <a:pPr marL="381000" indent="-381000">
              <a:lnSpc>
                <a:spcPct val="90000"/>
              </a:lnSpc>
              <a:buFont typeface="Wingdings" panose="05000000000000000000" pitchFamily="2" charset="2"/>
              <a:buAutoNum type="arabicPeriod"/>
            </a:pPr>
            <a:endParaRPr lang="de-DE" altLang="de-DE"/>
          </a:p>
          <a:p>
            <a:pPr marL="381000" indent="-381000">
              <a:lnSpc>
                <a:spcPct val="90000"/>
              </a:lnSpc>
              <a:buFont typeface="Wingdings" panose="05000000000000000000" pitchFamily="2" charset="2"/>
              <a:buAutoNum type="arabicPeriod"/>
            </a:pPr>
            <a:r>
              <a:rPr lang="de-DE" altLang="de-DE"/>
              <a:t>Jeder soll das Grundeinkommen erhalten – unabhängig davon, ob er bedürftig ist oder nicht, ob er ein hohes oder geringes Erwerbseinkommen bezieht, ob er arm oder reich an Vermögen ist.</a:t>
            </a:r>
          </a:p>
          <a:p>
            <a:pPr marL="381000" indent="-381000">
              <a:lnSpc>
                <a:spcPct val="90000"/>
              </a:lnSpc>
              <a:buFont typeface="Wingdings" panose="05000000000000000000" pitchFamily="2" charset="2"/>
              <a:buAutoNum type="arabicPeriod"/>
            </a:pPr>
            <a:endParaRPr lang="de-DE" altLang="de-DE"/>
          </a:p>
          <a:p>
            <a:pPr marL="381000" indent="-381000">
              <a:lnSpc>
                <a:spcPct val="90000"/>
              </a:lnSpc>
              <a:buFont typeface="Wingdings" panose="05000000000000000000" pitchFamily="2" charset="2"/>
              <a:buAutoNum type="arabicPeriod"/>
            </a:pPr>
            <a:r>
              <a:rPr lang="de-DE" altLang="de-DE"/>
              <a:t>Das heißt: Zusätzlich zum Grundeinkommen darf </a:t>
            </a:r>
            <a:r>
              <a:rPr lang="de-DE" altLang="de-DE" i="1"/>
              <a:t>jedes</a:t>
            </a:r>
            <a:r>
              <a:rPr lang="de-DE" altLang="de-DE"/>
              <a:t> Einkommen hinzuverdient werden, ohne dass das Grundeinkommen gemindert wird.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BC1E5749-5496-4DE8-A534-34F8BD468124}"/>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43BB9178-8F96-43B7-91C1-9ED6A90624FE}"/>
              </a:ext>
            </a:extLst>
          </p:cNvPr>
          <p:cNvSpPr>
            <a:spLocks noGrp="1"/>
          </p:cNvSpPr>
          <p:nvPr>
            <p:ph type="sldNum" sz="quarter" idx="11"/>
          </p:nvPr>
        </p:nvSpPr>
        <p:spPr/>
        <p:txBody>
          <a:bodyPr/>
          <a:lstStyle/>
          <a:p>
            <a:fld id="{3BC6727C-853A-4A36-82E2-C3FF0FAB9060}" type="slidenum">
              <a:rPr lang="de-DE" altLang="de-DE"/>
              <a:pPr/>
              <a:t>6</a:t>
            </a:fld>
            <a:endParaRPr lang="de-DE" altLang="de-DE"/>
          </a:p>
        </p:txBody>
      </p:sp>
      <p:sp>
        <p:nvSpPr>
          <p:cNvPr id="80898" name="Rectangle 2">
            <a:extLst>
              <a:ext uri="{FF2B5EF4-FFF2-40B4-BE49-F238E27FC236}">
                <a16:creationId xmlns:a16="http://schemas.microsoft.com/office/drawing/2014/main" id="{F9A255A6-9ED6-49BE-9348-88057B2AB50F}"/>
              </a:ext>
            </a:extLst>
          </p:cNvPr>
          <p:cNvSpPr>
            <a:spLocks noGrp="1" noChangeArrowheads="1"/>
          </p:cNvSpPr>
          <p:nvPr>
            <p:ph type="title"/>
          </p:nvPr>
        </p:nvSpPr>
        <p:spPr/>
        <p:txBody>
          <a:bodyPr/>
          <a:lstStyle/>
          <a:p>
            <a:r>
              <a:rPr lang="de-DE" altLang="de-DE" dirty="0"/>
              <a:t>Weniger bedarfsorientierte </a:t>
            </a:r>
            <a:r>
              <a:rPr lang="de-DE" altLang="de-DE" dirty="0" err="1"/>
              <a:t>Mindests</a:t>
            </a:r>
            <a:r>
              <a:rPr lang="de-DE" altLang="de-DE" dirty="0"/>
              <a:t>.</a:t>
            </a:r>
          </a:p>
        </p:txBody>
      </p:sp>
      <p:sp>
        <p:nvSpPr>
          <p:cNvPr id="80899" name="Rectangle 3">
            <a:extLst>
              <a:ext uri="{FF2B5EF4-FFF2-40B4-BE49-F238E27FC236}">
                <a16:creationId xmlns:a16="http://schemas.microsoft.com/office/drawing/2014/main" id="{FDBCE61B-9016-4954-9016-D2421CC0D686}"/>
              </a:ext>
            </a:extLst>
          </p:cNvPr>
          <p:cNvSpPr>
            <a:spLocks noGrp="1" noChangeArrowheads="1"/>
          </p:cNvSpPr>
          <p:nvPr>
            <p:ph type="body" idx="1"/>
          </p:nvPr>
        </p:nvSpPr>
        <p:spPr/>
        <p:txBody>
          <a:bodyPr/>
          <a:lstStyle/>
          <a:p>
            <a:pPr marL="381000" indent="-381000">
              <a:buFont typeface="Wingdings" panose="05000000000000000000" pitchFamily="2" charset="2"/>
              <a:buAutoNum type="arabicPeriod"/>
            </a:pPr>
            <a:r>
              <a:rPr lang="de-DE" altLang="de-DE"/>
              <a:t>Auch beim diesem Modell ist die Leistung deutlich höher als beim ALG 2.</a:t>
            </a:r>
          </a:p>
          <a:p>
            <a:pPr marL="381000" indent="-381000">
              <a:buFont typeface="Wingdings" panose="05000000000000000000" pitchFamily="2" charset="2"/>
              <a:buAutoNum type="arabicPeriod"/>
            </a:pPr>
            <a:endParaRPr lang="de-DE" altLang="de-DE"/>
          </a:p>
          <a:p>
            <a:pPr marL="381000" indent="-381000">
              <a:buFont typeface="Wingdings" panose="05000000000000000000" pitchFamily="2" charset="2"/>
              <a:buAutoNum type="arabicPeriod"/>
            </a:pPr>
            <a:r>
              <a:rPr lang="de-DE" altLang="de-DE"/>
              <a:t>Was zumutbar ist, entscheidet auch hier nur der Arbeitslose. Lehnen Arbeitslose angebotene Arbeit ab, gibt es weder Leistungskürzungen noch Sperrzeiten.</a:t>
            </a:r>
          </a:p>
          <a:p>
            <a:pPr marL="381000" indent="-381000">
              <a:buFont typeface="Wingdings" panose="05000000000000000000" pitchFamily="2" charset="2"/>
              <a:buAutoNum type="arabicPeriod"/>
            </a:pPr>
            <a:endParaRPr lang="de-DE" altLang="de-DE"/>
          </a:p>
          <a:p>
            <a:pPr marL="381000" indent="-381000">
              <a:buFont typeface="Wingdings" panose="05000000000000000000" pitchFamily="2" charset="2"/>
              <a:buAutoNum type="arabicPeriod"/>
            </a:pPr>
            <a:r>
              <a:rPr lang="de-DE" altLang="de-DE"/>
              <a:t>Der Kreis derer, die Grundsicherung erhalten, wird über die unmittelbar Bedürftigen ausgedehnt.</a:t>
            </a:r>
          </a:p>
          <a:p>
            <a:pPr marL="381000" indent="-381000">
              <a:buFont typeface="Wingdings" panose="05000000000000000000" pitchFamily="2" charset="2"/>
              <a:buAutoNum type="arabicPeriod"/>
            </a:pPr>
            <a:endParaRPr lang="de-DE" altLang="de-DE"/>
          </a:p>
          <a:p>
            <a:pPr marL="381000" indent="-381000">
              <a:buFont typeface="Wingdings" panose="05000000000000000000" pitchFamily="2" charset="2"/>
              <a:buAutoNum type="arabicPeriod"/>
            </a:pPr>
            <a:r>
              <a:rPr lang="de-DE" altLang="de-DE"/>
              <a:t>Das heißt: Zusätzlich zur Grundsicherung darf deutlich mehr Einkommen als bislang hinzuverdient werden, ohne dass die Grundsicherung gemindert wird.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5BB1DF89-2ED8-4ECB-9C13-F5915CC16B01}"/>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0CE0B7EE-2A76-45D5-B56A-C361FD1337D3}"/>
              </a:ext>
            </a:extLst>
          </p:cNvPr>
          <p:cNvSpPr>
            <a:spLocks noGrp="1"/>
          </p:cNvSpPr>
          <p:nvPr>
            <p:ph type="sldNum" sz="quarter" idx="11"/>
          </p:nvPr>
        </p:nvSpPr>
        <p:spPr/>
        <p:txBody>
          <a:bodyPr/>
          <a:lstStyle/>
          <a:p>
            <a:fld id="{C6E7D8AE-1D67-4294-A654-098772820D69}" type="slidenum">
              <a:rPr lang="de-DE" altLang="de-DE"/>
              <a:pPr/>
              <a:t>7</a:t>
            </a:fld>
            <a:endParaRPr lang="de-DE" altLang="de-DE"/>
          </a:p>
        </p:txBody>
      </p:sp>
      <p:sp>
        <p:nvSpPr>
          <p:cNvPr id="86018" name="Rectangle 2">
            <a:extLst>
              <a:ext uri="{FF2B5EF4-FFF2-40B4-BE49-F238E27FC236}">
                <a16:creationId xmlns:a16="http://schemas.microsoft.com/office/drawing/2014/main" id="{2BE7C073-75A4-442D-B868-4472E7F1CA5E}"/>
              </a:ext>
            </a:extLst>
          </p:cNvPr>
          <p:cNvSpPr>
            <a:spLocks noGrp="1" noChangeArrowheads="1"/>
          </p:cNvSpPr>
          <p:nvPr>
            <p:ph type="title"/>
          </p:nvPr>
        </p:nvSpPr>
        <p:spPr/>
        <p:txBody>
          <a:bodyPr/>
          <a:lstStyle/>
          <a:p>
            <a:r>
              <a:rPr lang="de-DE" altLang="de-DE" dirty="0"/>
              <a:t>Bedarfsorientierte Mindestsicherung</a:t>
            </a:r>
          </a:p>
        </p:txBody>
      </p:sp>
      <p:sp>
        <p:nvSpPr>
          <p:cNvPr id="86019" name="Rectangle 3">
            <a:extLst>
              <a:ext uri="{FF2B5EF4-FFF2-40B4-BE49-F238E27FC236}">
                <a16:creationId xmlns:a16="http://schemas.microsoft.com/office/drawing/2014/main" id="{7CAFFD17-F098-4E12-9350-6A2CC4E13E2A}"/>
              </a:ext>
            </a:extLst>
          </p:cNvPr>
          <p:cNvSpPr>
            <a:spLocks noGrp="1" noChangeArrowheads="1"/>
          </p:cNvSpPr>
          <p:nvPr>
            <p:ph type="body" idx="1"/>
          </p:nvPr>
        </p:nvSpPr>
        <p:spPr/>
        <p:txBody>
          <a:bodyPr/>
          <a:lstStyle/>
          <a:p>
            <a:pPr marL="381000" indent="-381000">
              <a:buFont typeface="Wingdings" panose="05000000000000000000" pitchFamily="2" charset="2"/>
              <a:buAutoNum type="arabicPeriod"/>
            </a:pPr>
            <a:r>
              <a:rPr lang="de-DE" altLang="de-DE"/>
              <a:t>Auch beim diesem Modell ist die Leistung deutlich höher als beim ALG 2.</a:t>
            </a:r>
          </a:p>
          <a:p>
            <a:pPr marL="381000" indent="-381000">
              <a:buFont typeface="Wingdings" panose="05000000000000000000" pitchFamily="2" charset="2"/>
              <a:buAutoNum type="arabicPeriod"/>
            </a:pPr>
            <a:endParaRPr lang="de-DE" altLang="de-DE"/>
          </a:p>
          <a:p>
            <a:pPr marL="381000" indent="-381000">
              <a:buFont typeface="Wingdings" panose="05000000000000000000" pitchFamily="2" charset="2"/>
              <a:buAutoNum type="arabicPeriod"/>
            </a:pPr>
            <a:r>
              <a:rPr lang="de-DE" altLang="de-DE"/>
              <a:t>Was zumutbar ist, entscheidet auch hier vor allem der Arbeitslose. Lehnen Arbeitslose angebotene Arbeit ab, gibt's nicht / kaum Leistungskürzung bzw. Sperrzeiten.</a:t>
            </a:r>
          </a:p>
          <a:p>
            <a:pPr marL="381000" indent="-381000">
              <a:buFont typeface="Wingdings" panose="05000000000000000000" pitchFamily="2" charset="2"/>
              <a:buAutoNum type="arabicPeriod"/>
            </a:pPr>
            <a:endParaRPr lang="de-DE" altLang="de-DE"/>
          </a:p>
          <a:p>
            <a:pPr marL="381000" indent="-381000">
              <a:buFont typeface="Wingdings" panose="05000000000000000000" pitchFamily="2" charset="2"/>
              <a:buAutoNum type="arabicPeriod"/>
            </a:pPr>
            <a:r>
              <a:rPr lang="de-DE" altLang="de-DE"/>
              <a:t>Der Kreis derer, die Grundsicherung erhalten, wird nicht über die wirklich Bedürftigen hinaus ausgedehnt.</a:t>
            </a:r>
          </a:p>
          <a:p>
            <a:pPr marL="381000" indent="-381000">
              <a:buFont typeface="Wingdings" panose="05000000000000000000" pitchFamily="2" charset="2"/>
              <a:buAutoNum type="arabicPeriod"/>
            </a:pPr>
            <a:endParaRPr lang="de-DE" altLang="de-DE"/>
          </a:p>
          <a:p>
            <a:pPr marL="381000" indent="-381000">
              <a:buFont typeface="Wingdings" panose="05000000000000000000" pitchFamily="2" charset="2"/>
              <a:buAutoNum type="arabicPeriod"/>
            </a:pPr>
            <a:r>
              <a:rPr lang="de-DE" altLang="de-DE"/>
              <a:t>Das heißt: Zusätzlich zur Grundsicherung darf nicht mehr Einkommen als bislang hinzuverdient werden, ohne dass die Grundsicherung gemindert wird.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C6B1D9D4-8A00-45FF-B5E6-2822AF13D457}"/>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8FE2AE29-3F1F-4C70-82AA-28968F23BF7C}"/>
              </a:ext>
            </a:extLst>
          </p:cNvPr>
          <p:cNvSpPr>
            <a:spLocks noGrp="1"/>
          </p:cNvSpPr>
          <p:nvPr>
            <p:ph type="sldNum" sz="quarter" idx="11"/>
          </p:nvPr>
        </p:nvSpPr>
        <p:spPr/>
        <p:txBody>
          <a:bodyPr/>
          <a:lstStyle/>
          <a:p>
            <a:fld id="{E0AC8665-AC46-4E42-B98C-E1B43EB320CD}" type="slidenum">
              <a:rPr lang="de-DE" altLang="de-DE"/>
              <a:pPr/>
              <a:t>8</a:t>
            </a:fld>
            <a:endParaRPr lang="de-DE" altLang="de-DE"/>
          </a:p>
        </p:txBody>
      </p:sp>
      <p:sp>
        <p:nvSpPr>
          <p:cNvPr id="7170" name="Rectangle 2">
            <a:extLst>
              <a:ext uri="{FF2B5EF4-FFF2-40B4-BE49-F238E27FC236}">
                <a16:creationId xmlns:a16="http://schemas.microsoft.com/office/drawing/2014/main" id="{10DE0304-64F9-49B2-BC77-981D86FF7A44}"/>
              </a:ext>
            </a:extLst>
          </p:cNvPr>
          <p:cNvSpPr>
            <a:spLocks noGrp="1" noChangeArrowheads="1"/>
          </p:cNvSpPr>
          <p:nvPr>
            <p:ph type="title"/>
          </p:nvPr>
        </p:nvSpPr>
        <p:spPr/>
        <p:txBody>
          <a:bodyPr/>
          <a:lstStyle/>
          <a:p>
            <a:r>
              <a:rPr lang="de-DE" altLang="de-DE"/>
              <a:t>Hintergründe der Debatte</a:t>
            </a:r>
          </a:p>
        </p:txBody>
      </p:sp>
      <p:sp>
        <p:nvSpPr>
          <p:cNvPr id="7171" name="Rectangle 3">
            <a:extLst>
              <a:ext uri="{FF2B5EF4-FFF2-40B4-BE49-F238E27FC236}">
                <a16:creationId xmlns:a16="http://schemas.microsoft.com/office/drawing/2014/main" id="{F3A4F959-9A7E-4FE8-9D20-FB6EDE37DF55}"/>
              </a:ext>
            </a:extLst>
          </p:cNvPr>
          <p:cNvSpPr>
            <a:spLocks noGrp="1" noChangeArrowheads="1"/>
          </p:cNvSpPr>
          <p:nvPr>
            <p:ph type="body" idx="1"/>
          </p:nvPr>
        </p:nvSpPr>
        <p:spPr/>
        <p:txBody>
          <a:bodyPr/>
          <a:lstStyle/>
          <a:p>
            <a:r>
              <a:rPr lang="de-DE" altLang="de-DE" dirty="0"/>
              <a:t>Offenbar hat die Debatte zum Thema "Grundeinkommen" mehrere Hintergründe:</a:t>
            </a:r>
          </a:p>
          <a:p>
            <a:pPr lvl="1"/>
            <a:r>
              <a:rPr lang="de-DE" altLang="de-DE" dirty="0"/>
              <a:t>eine aktuell niedrige Leistungshöhe des ALG II;</a:t>
            </a:r>
          </a:p>
          <a:p>
            <a:pPr lvl="1"/>
            <a:r>
              <a:rPr lang="de-DE" altLang="de-DE" dirty="0"/>
              <a:t>aktuell relativ wenig  Einkommen und Vermögen von vielen und staatliche Mittelknappheit bei hohem Einkommen und Vermögen von wenigen;</a:t>
            </a:r>
          </a:p>
          <a:p>
            <a:pPr lvl="1"/>
            <a:r>
              <a:rPr lang="de-DE" altLang="de-DE" dirty="0"/>
              <a:t>ein noch immer repressiver Umgang mit Arbeitslosen;</a:t>
            </a:r>
          </a:p>
          <a:p>
            <a:pPr lvl="1"/>
            <a:r>
              <a:rPr lang="de-DE" altLang="de-DE" dirty="0"/>
              <a:t>ein momentan sich änderndes Verhältnis zur Erwerbsarbeit vor allem, aber nicht nur bei besser gestellten Teilen der Bevölkerung.</a:t>
            </a:r>
          </a:p>
          <a:p>
            <a:pPr marL="0" indent="0">
              <a:buNone/>
            </a:pPr>
            <a:endParaRPr lang="de-DE" altLang="de-DE" dirty="0"/>
          </a:p>
          <a:p>
            <a:r>
              <a:rPr lang="de-DE" altLang="de-DE" dirty="0"/>
              <a:t>Diese Hintergründe gilt es mitzudenken, wenn über das Thema "Grundeinkommen" geredet wird.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0FC01BEE-A5C2-48C5-B6B9-E7E6E1C0388C}"/>
              </a:ext>
            </a:extLst>
          </p:cNvPr>
          <p:cNvSpPr>
            <a:spLocks noGrp="1"/>
          </p:cNvSpPr>
          <p:nvPr>
            <p:ph type="ftr" sz="quarter" idx="10"/>
          </p:nvPr>
        </p:nvSpPr>
        <p:spPr/>
        <p:txBody>
          <a:bodyPr/>
          <a:lstStyle/>
          <a:p>
            <a:r>
              <a:rPr lang="de-DE" altLang="de-DE"/>
              <a:t>Alexander Recht: Grundeinkommen – Sackgasse oder Weg in die Zukunft?</a:t>
            </a:r>
          </a:p>
        </p:txBody>
      </p:sp>
      <p:sp>
        <p:nvSpPr>
          <p:cNvPr id="5" name="Foliennummernplatzhalter 4">
            <a:extLst>
              <a:ext uri="{FF2B5EF4-FFF2-40B4-BE49-F238E27FC236}">
                <a16:creationId xmlns:a16="http://schemas.microsoft.com/office/drawing/2014/main" id="{A0C447B3-2FD6-4F34-94C6-BD4B60E37E3E}"/>
              </a:ext>
            </a:extLst>
          </p:cNvPr>
          <p:cNvSpPr>
            <a:spLocks noGrp="1"/>
          </p:cNvSpPr>
          <p:nvPr>
            <p:ph type="sldNum" sz="quarter" idx="11"/>
          </p:nvPr>
        </p:nvSpPr>
        <p:spPr/>
        <p:txBody>
          <a:bodyPr/>
          <a:lstStyle/>
          <a:p>
            <a:fld id="{9C98E578-A0C3-4B81-B526-2B9C2C2E36BA}" type="slidenum">
              <a:rPr lang="de-DE" altLang="de-DE"/>
              <a:pPr/>
              <a:t>9</a:t>
            </a:fld>
            <a:endParaRPr lang="de-DE" altLang="de-DE"/>
          </a:p>
        </p:txBody>
      </p:sp>
      <p:sp>
        <p:nvSpPr>
          <p:cNvPr id="90114" name="Rectangle 2">
            <a:extLst>
              <a:ext uri="{FF2B5EF4-FFF2-40B4-BE49-F238E27FC236}">
                <a16:creationId xmlns:a16="http://schemas.microsoft.com/office/drawing/2014/main" id="{38CBD58B-8071-480E-BE7A-1A4EE0A8B1C7}"/>
              </a:ext>
            </a:extLst>
          </p:cNvPr>
          <p:cNvSpPr>
            <a:spLocks noGrp="1" noChangeArrowheads="1"/>
          </p:cNvSpPr>
          <p:nvPr>
            <p:ph type="title"/>
          </p:nvPr>
        </p:nvSpPr>
        <p:spPr/>
        <p:txBody>
          <a:bodyPr/>
          <a:lstStyle/>
          <a:p>
            <a:r>
              <a:rPr lang="de-DE" altLang="de-DE"/>
              <a:t>Leistungshöhe und Finanzen</a:t>
            </a:r>
          </a:p>
        </p:txBody>
      </p:sp>
      <p:sp>
        <p:nvSpPr>
          <p:cNvPr id="90115" name="Rectangle 3">
            <a:extLst>
              <a:ext uri="{FF2B5EF4-FFF2-40B4-BE49-F238E27FC236}">
                <a16:creationId xmlns:a16="http://schemas.microsoft.com/office/drawing/2014/main" id="{E9F7007D-95F5-4385-B438-A814C8ED5AD4}"/>
              </a:ext>
            </a:extLst>
          </p:cNvPr>
          <p:cNvSpPr>
            <a:spLocks noGrp="1" noChangeArrowheads="1"/>
          </p:cNvSpPr>
          <p:nvPr>
            <p:ph type="body" idx="1"/>
          </p:nvPr>
        </p:nvSpPr>
        <p:spPr/>
        <p:txBody>
          <a:bodyPr/>
          <a:lstStyle/>
          <a:p>
            <a:r>
              <a:rPr lang="de-DE" altLang="de-DE" dirty="0"/>
              <a:t>Die im Rahmen des ALG II gewährten 449 Euro zzgl. Erstattung der Mietkosten sind</a:t>
            </a:r>
          </a:p>
          <a:p>
            <a:pPr lvl="1"/>
            <a:r>
              <a:rPr lang="de-DE" altLang="de-DE" dirty="0"/>
              <a:t>zu gering, um sein Leben auf soziokulturellem Mindestniveau führen zu können;</a:t>
            </a:r>
          </a:p>
          <a:p>
            <a:pPr lvl="1"/>
            <a:r>
              <a:rPr lang="de-DE" altLang="de-DE" dirty="0"/>
              <a:t>entbehren einer automatischen Anpassung an die Steigerung des Preise und der Produktivität.</a:t>
            </a:r>
          </a:p>
          <a:p>
            <a:pPr lvl="1"/>
            <a:endParaRPr lang="de-DE" altLang="de-DE" dirty="0"/>
          </a:p>
          <a:p>
            <a:r>
              <a:rPr lang="de-DE" altLang="de-DE" dirty="0"/>
              <a:t>Eine Erhöhung ist nicht nur geboten, sondern auch finanzierbar, da die öffentlichen Mittel zu ihrer Finanzierung durch Steuern erhoben werden könnten:</a:t>
            </a:r>
          </a:p>
          <a:p>
            <a:pPr lvl="1"/>
            <a:r>
              <a:rPr lang="de-DE" altLang="de-DE" dirty="0"/>
              <a:t>Die deutsche Steuerquote ist leider von 22% in 1991 auf 20% in 2005 ohne Notwendigkeit gesenkt worden und liegt nur im EU-Mittelfeld.</a:t>
            </a:r>
          </a:p>
          <a:p>
            <a:pPr lvl="1"/>
            <a:r>
              <a:rPr lang="de-DE" altLang="de-DE" dirty="0"/>
              <a:t>Auch die Staatsquote ist seit den 70ern rückläufig und liegt deutlich unter einem erfolgreichen Land wie SWE.</a:t>
            </a:r>
          </a:p>
        </p:txBody>
      </p:sp>
    </p:spTree>
  </p:cSld>
  <p:clrMapOvr>
    <a:masterClrMapping/>
  </p:clrMapOvr>
</p:sld>
</file>

<file path=ppt/theme/theme1.xml><?xml version="1.0" encoding="utf-8"?>
<a:theme xmlns:a="http://schemas.openxmlformats.org/drawingml/2006/main" name="Schichten">
  <a:themeElements>
    <a:clrScheme name="Schichten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Schichten">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chichten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Schichten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Schichten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Schichten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Schichten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Schichten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Schichten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Schichten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Schichten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Schichten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Layers</Template>
  <TotalTime>0</TotalTime>
  <Words>3895</Words>
  <Application>Microsoft Office PowerPoint</Application>
  <PresentationFormat>Bildschirmpräsentation (4:3)</PresentationFormat>
  <Paragraphs>516</Paragraphs>
  <Slides>46</Slides>
  <Notes>46</Notes>
  <HiddenSlides>0</HiddenSlides>
  <MMClips>0</MMClips>
  <ScaleCrop>false</ScaleCrop>
  <HeadingPairs>
    <vt:vector size="8" baseType="variant">
      <vt:variant>
        <vt:lpstr>Verwendete Schriftarten</vt:lpstr>
      </vt:variant>
      <vt:variant>
        <vt:i4>5</vt:i4>
      </vt:variant>
      <vt:variant>
        <vt:lpstr>Design</vt:lpstr>
      </vt:variant>
      <vt:variant>
        <vt:i4>1</vt:i4>
      </vt:variant>
      <vt:variant>
        <vt:lpstr>Eingebettete OLE-Server</vt:lpstr>
      </vt:variant>
      <vt:variant>
        <vt:i4>1</vt:i4>
      </vt:variant>
      <vt:variant>
        <vt:lpstr>Folientitel</vt:lpstr>
      </vt:variant>
      <vt:variant>
        <vt:i4>46</vt:i4>
      </vt:variant>
    </vt:vector>
  </HeadingPairs>
  <TitlesOfParts>
    <vt:vector size="53" baseType="lpstr">
      <vt:lpstr>Arial</vt:lpstr>
      <vt:lpstr>Symbol</vt:lpstr>
      <vt:lpstr>Times New Roman</vt:lpstr>
      <vt:lpstr>Verdana</vt:lpstr>
      <vt:lpstr>Wingdings</vt:lpstr>
      <vt:lpstr>Schichten</vt:lpstr>
      <vt:lpstr>Diagramm</vt:lpstr>
      <vt:lpstr>Bedingungsloses Grundeinkommen</vt:lpstr>
      <vt:lpstr>Grundsicherungsmodelle</vt:lpstr>
      <vt:lpstr>Status quo: Hartz IV</vt:lpstr>
      <vt:lpstr>Gemeinsamkeiten und Unterschiede</vt:lpstr>
      <vt:lpstr>Bedingungsloses Grundeinkommen</vt:lpstr>
      <vt:lpstr>Weniger bedarfsorientierte Mindests.</vt:lpstr>
      <vt:lpstr>Bedarfsorientierte Mindestsicherung</vt:lpstr>
      <vt:lpstr>Hintergründe der Debatte</vt:lpstr>
      <vt:lpstr>Leistungshöhe und Finanzen</vt:lpstr>
      <vt:lpstr>Leistungshöhe und Finanzen</vt:lpstr>
      <vt:lpstr>Leistungshöhe und Finanzen</vt:lpstr>
      <vt:lpstr>Repressionen</vt:lpstr>
      <vt:lpstr>Repressionen</vt:lpstr>
      <vt:lpstr>Repressionen</vt:lpstr>
      <vt:lpstr>Verhältnis zur Erwerbsarbeit</vt:lpstr>
      <vt:lpstr>Verhältnis zur Erwerbsarbeit</vt:lpstr>
      <vt:lpstr>Verhältnis zur Erwerbsarbeit</vt:lpstr>
      <vt:lpstr>Verhältnis zur Erwerbsarbeit</vt:lpstr>
      <vt:lpstr>Verhältnis zur Erwerbsarbeit</vt:lpstr>
      <vt:lpstr>Verhältnis zur Erwerbsarbeit</vt:lpstr>
      <vt:lpstr>Verhältnis zur Erwerbsarbeit</vt:lpstr>
      <vt:lpstr>Neues Verhältnis zur Erwerbsarbeit</vt:lpstr>
      <vt:lpstr>Kapitalismus + Lohnarbeit/slosigkeit</vt:lpstr>
      <vt:lpstr>Kapitalismus + Lohnarbeit/slosigkeit</vt:lpstr>
      <vt:lpstr>Kapitalismus + Lohnarbeit/slosigkeit</vt:lpstr>
      <vt:lpstr>Kapitalismus + Lohnarbeit/slosigkeit</vt:lpstr>
      <vt:lpstr>Kapitalismus + Lohnarbeit/slosigkeit</vt:lpstr>
      <vt:lpstr>Kapitalismus + Lohnarbeit/slosigkeit</vt:lpstr>
      <vt:lpstr>Zwischenfazit</vt:lpstr>
      <vt:lpstr>Politik im Kapitalismus</vt:lpstr>
      <vt:lpstr>Springpunkt des Konflikts</vt:lpstr>
      <vt:lpstr>Welche Anrechnung?</vt:lpstr>
      <vt:lpstr>Anrechnung bei der BOG</vt:lpstr>
      <vt:lpstr>Anrechnung bei der weniger bo. GS.</vt:lpstr>
      <vt:lpstr>Rechnung mit Anrechnung</vt:lpstr>
      <vt:lpstr>Rechnung mit Anrechnung</vt:lpstr>
      <vt:lpstr>Probleme geringer Anrechnung</vt:lpstr>
      <vt:lpstr>Finanzierungsprobleme</vt:lpstr>
      <vt:lpstr>Lohndruck und Mitnahmeeffekte</vt:lpstr>
      <vt:lpstr>Bsp. für Lohndruck bei geringer Anr.</vt:lpstr>
      <vt:lpstr>Mindestlohn als Rettung?</vt:lpstr>
      <vt:lpstr>Klassenkampf gibt's immer</vt:lpstr>
      <vt:lpstr>Noch ein Fazit …</vt:lpstr>
      <vt:lpstr>Argumente für das BGE</vt:lpstr>
      <vt:lpstr>Bedarfsorientierte Grundsicherung</vt:lpstr>
      <vt:lpstr>Probleme der BOG</vt:lpstr>
    </vt:vector>
  </TitlesOfParts>
  <Company>RWTH Aachen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Grundeinkommen</dc:title>
  <dc:creator>Alexander Recht</dc:creator>
  <cp:lastModifiedBy>Alexander Recht</cp:lastModifiedBy>
  <cp:revision>109</cp:revision>
  <dcterms:created xsi:type="dcterms:W3CDTF">2004-10-27T19:29:48Z</dcterms:created>
  <dcterms:modified xsi:type="dcterms:W3CDTF">2024-07-11T22:18:32Z</dcterms:modified>
</cp:coreProperties>
</file>