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8" r:id="rId2"/>
    <p:sldId id="259" r:id="rId3"/>
    <p:sldId id="260" r:id="rId4"/>
    <p:sldId id="262" r:id="rId5"/>
    <p:sldId id="263" r:id="rId6"/>
    <p:sldId id="277" r:id="rId7"/>
    <p:sldId id="278" r:id="rId8"/>
    <p:sldId id="279" r:id="rId9"/>
    <p:sldId id="286" r:id="rId10"/>
    <p:sldId id="280" r:id="rId11"/>
    <p:sldId id="281" r:id="rId12"/>
    <p:sldId id="282" r:id="rId13"/>
    <p:sldId id="283" r:id="rId14"/>
    <p:sldId id="284" r:id="rId15"/>
    <p:sldId id="285" r:id="rId16"/>
    <p:sldId id="292" r:id="rId17"/>
    <p:sldId id="293" r:id="rId18"/>
    <p:sldId id="294" r:id="rId19"/>
    <p:sldId id="295" r:id="rId20"/>
    <p:sldId id="304" r:id="rId21"/>
    <p:sldId id="305" r:id="rId22"/>
    <p:sldId id="306" r:id="rId23"/>
    <p:sldId id="307" r:id="rId24"/>
    <p:sldId id="303" r:id="rId25"/>
    <p:sldId id="264" r:id="rId26"/>
    <p:sldId id="266" r:id="rId27"/>
    <p:sldId id="267" r:id="rId28"/>
    <p:sldId id="268" r:id="rId29"/>
    <p:sldId id="288" r:id="rId30"/>
    <p:sldId id="289" r:id="rId31"/>
    <p:sldId id="308" r:id="rId32"/>
    <p:sldId id="309" r:id="rId33"/>
    <p:sldId id="310" r:id="rId34"/>
    <p:sldId id="311" r:id="rId35"/>
    <p:sldId id="312" r:id="rId36"/>
    <p:sldId id="313" r:id="rId37"/>
    <p:sldId id="314" r:id="rId38"/>
    <p:sldId id="315" r:id="rId39"/>
    <p:sldId id="316" r:id="rId40"/>
    <p:sldId id="317" r:id="rId41"/>
    <p:sldId id="329" r:id="rId42"/>
    <p:sldId id="318" r:id="rId43"/>
    <p:sldId id="319" r:id="rId44"/>
    <p:sldId id="320" r:id="rId45"/>
    <p:sldId id="287" r:id="rId46"/>
    <p:sldId id="290" r:id="rId47"/>
    <p:sldId id="291" r:id="rId48"/>
    <p:sldId id="296" r:id="rId49"/>
    <p:sldId id="297" r:id="rId50"/>
    <p:sldId id="298" r:id="rId51"/>
    <p:sldId id="299" r:id="rId52"/>
    <p:sldId id="302" r:id="rId53"/>
    <p:sldId id="330" r:id="rId54"/>
    <p:sldId id="300" r:id="rId55"/>
    <p:sldId id="301" r:id="rId56"/>
    <p:sldId id="322" r:id="rId57"/>
    <p:sldId id="321" r:id="rId58"/>
    <p:sldId id="323" r:id="rId59"/>
    <p:sldId id="324" r:id="rId60"/>
    <p:sldId id="325" r:id="rId61"/>
    <p:sldId id="326" r:id="rId62"/>
    <p:sldId id="327" r:id="rId63"/>
    <p:sldId id="328" r:id="rId64"/>
  </p:sldIdLst>
  <p:sldSz cx="9144000" cy="6858000" type="screen4x3"/>
  <p:notesSz cx="7313613" cy="96012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45"/>
  </p:normalViewPr>
  <p:slideViewPr>
    <p:cSldViewPr>
      <p:cViewPr varScale="1">
        <p:scale>
          <a:sx n="118" d="100"/>
          <a:sy n="118" d="100"/>
        </p:scale>
        <p:origin x="172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52" tIns="48326" rIns="96652" bIns="48326" numCol="1" anchor="t" anchorCtr="0" compatLnSpc="1">
            <a:prstTxWarp prst="textNoShape">
              <a:avLst/>
            </a:prstTxWarp>
          </a:bodyPr>
          <a:lstStyle>
            <a:lvl1pPr defTabSz="966788">
              <a:defRPr sz="1300"/>
            </a:lvl1pPr>
          </a:lstStyle>
          <a:p>
            <a:endParaRPr lang="de-DE"/>
          </a:p>
        </p:txBody>
      </p:sp>
      <p:sp>
        <p:nvSpPr>
          <p:cNvPr id="9219" name="Rectangle 3"/>
          <p:cNvSpPr>
            <a:spLocks noGrp="1" noChangeArrowheads="1"/>
          </p:cNvSpPr>
          <p:nvPr>
            <p:ph type="dt" idx="1"/>
          </p:nvPr>
        </p:nvSpPr>
        <p:spPr bwMode="auto">
          <a:xfrm>
            <a:off x="4143375" y="0"/>
            <a:ext cx="3168650" cy="479425"/>
          </a:xfrm>
          <a:prstGeom prst="rect">
            <a:avLst/>
          </a:prstGeom>
          <a:noFill/>
          <a:ln w="9525">
            <a:noFill/>
            <a:miter lim="800000"/>
            <a:headEnd/>
            <a:tailEnd/>
          </a:ln>
          <a:effectLst/>
        </p:spPr>
        <p:txBody>
          <a:bodyPr vert="horz" wrap="square" lIns="96652" tIns="48326" rIns="96652" bIns="48326" numCol="1" anchor="t" anchorCtr="0" compatLnSpc="1">
            <a:prstTxWarp prst="textNoShape">
              <a:avLst/>
            </a:prstTxWarp>
          </a:bodyPr>
          <a:lstStyle>
            <a:lvl1pPr algn="r" defTabSz="966788">
              <a:defRPr sz="1300"/>
            </a:lvl1pPr>
          </a:lstStyle>
          <a:p>
            <a:endParaRPr lang="de-DE"/>
          </a:p>
        </p:txBody>
      </p:sp>
      <p:sp>
        <p:nvSpPr>
          <p:cNvPr id="9220" name="Rectangle 4"/>
          <p:cNvSpPr>
            <a:spLocks noGrp="1" noRot="1" noChangeAspect="1" noChangeArrowheads="1" noTextEdit="1"/>
          </p:cNvSpPr>
          <p:nvPr>
            <p:ph type="sldImg" idx="2"/>
          </p:nvPr>
        </p:nvSpPr>
        <p:spPr bwMode="auto">
          <a:xfrm>
            <a:off x="1255713" y="720725"/>
            <a:ext cx="4800600" cy="360045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731838" y="4560888"/>
            <a:ext cx="5849937" cy="4319587"/>
          </a:xfrm>
          <a:prstGeom prst="rect">
            <a:avLst/>
          </a:prstGeom>
          <a:noFill/>
          <a:ln w="9525">
            <a:noFill/>
            <a:miter lim="800000"/>
            <a:headEnd/>
            <a:tailEnd/>
          </a:ln>
          <a:effectLst/>
        </p:spPr>
        <p:txBody>
          <a:bodyPr vert="horz" wrap="square" lIns="96652" tIns="48326" rIns="96652" bIns="48326"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9222" name="Rectangle 6"/>
          <p:cNvSpPr>
            <a:spLocks noGrp="1" noChangeArrowheads="1"/>
          </p:cNvSpPr>
          <p:nvPr>
            <p:ph type="ftr" sz="quarter" idx="4"/>
          </p:nvPr>
        </p:nvSpPr>
        <p:spPr bwMode="auto">
          <a:xfrm>
            <a:off x="0" y="9120188"/>
            <a:ext cx="3168650" cy="479425"/>
          </a:xfrm>
          <a:prstGeom prst="rect">
            <a:avLst/>
          </a:prstGeom>
          <a:noFill/>
          <a:ln w="9525">
            <a:noFill/>
            <a:miter lim="800000"/>
            <a:headEnd/>
            <a:tailEnd/>
          </a:ln>
          <a:effectLst/>
        </p:spPr>
        <p:txBody>
          <a:bodyPr vert="horz" wrap="square" lIns="96652" tIns="48326" rIns="96652" bIns="48326" numCol="1" anchor="b" anchorCtr="0" compatLnSpc="1">
            <a:prstTxWarp prst="textNoShape">
              <a:avLst/>
            </a:prstTxWarp>
          </a:bodyPr>
          <a:lstStyle>
            <a:lvl1pPr defTabSz="966788">
              <a:defRPr sz="1300"/>
            </a:lvl1pPr>
          </a:lstStyle>
          <a:p>
            <a:endParaRPr lang="de-DE"/>
          </a:p>
        </p:txBody>
      </p:sp>
      <p:sp>
        <p:nvSpPr>
          <p:cNvPr id="9223" name="Rectangle 7"/>
          <p:cNvSpPr>
            <a:spLocks noGrp="1" noChangeArrowheads="1"/>
          </p:cNvSpPr>
          <p:nvPr>
            <p:ph type="sldNum" sz="quarter" idx="5"/>
          </p:nvPr>
        </p:nvSpPr>
        <p:spPr bwMode="auto">
          <a:xfrm>
            <a:off x="4143375" y="9120188"/>
            <a:ext cx="3168650" cy="479425"/>
          </a:xfrm>
          <a:prstGeom prst="rect">
            <a:avLst/>
          </a:prstGeom>
          <a:noFill/>
          <a:ln w="9525">
            <a:noFill/>
            <a:miter lim="800000"/>
            <a:headEnd/>
            <a:tailEnd/>
          </a:ln>
          <a:effectLst/>
        </p:spPr>
        <p:txBody>
          <a:bodyPr vert="horz" wrap="square" lIns="96652" tIns="48326" rIns="96652" bIns="48326" numCol="1" anchor="b" anchorCtr="0" compatLnSpc="1">
            <a:prstTxWarp prst="textNoShape">
              <a:avLst/>
            </a:prstTxWarp>
          </a:bodyPr>
          <a:lstStyle>
            <a:lvl1pPr algn="r" defTabSz="966788">
              <a:defRPr sz="1300"/>
            </a:lvl1pPr>
          </a:lstStyle>
          <a:p>
            <a:fld id="{0516BA47-C6E5-4176-8B30-F881CD6A654E}" type="slidenum">
              <a:rPr lang="de-DE"/>
              <a:pPr/>
              <a:t>‹Nr.›</a:t>
            </a:fld>
            <a:endParaRPr 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B72DA6-8BCE-420A-833B-513633375265}" type="slidenum">
              <a:rPr lang="de-DE"/>
              <a:pPr/>
              <a:t>1</a:t>
            </a:fld>
            <a:endParaRPr lang="de-DE"/>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681403-2DD1-4966-AA02-64AAEFC6621C}" type="slidenum">
              <a:rPr lang="de-DE"/>
              <a:pPr/>
              <a:t>10</a:t>
            </a:fld>
            <a:endParaRPr lang="de-DE"/>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38FF6-1AD4-4CE3-99A2-D79AE3021E55}" type="slidenum">
              <a:rPr lang="de-DE"/>
              <a:pPr/>
              <a:t>11</a:t>
            </a:fld>
            <a:endParaRPr lang="de-DE"/>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6CCAB7-9DF1-4EAE-B411-D3C347E308EE}" type="slidenum">
              <a:rPr lang="de-DE"/>
              <a:pPr/>
              <a:t>12</a:t>
            </a:fld>
            <a:endParaRPr lang="de-DE"/>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D7A92E-7C79-410A-84F2-D5D81B555A98}" type="slidenum">
              <a:rPr lang="de-DE"/>
              <a:pPr/>
              <a:t>13</a:t>
            </a:fld>
            <a:endParaRPr lang="de-DE"/>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C115C7-8342-4A90-B9AA-1E95875486B6}" type="slidenum">
              <a:rPr lang="de-DE"/>
              <a:pPr/>
              <a:t>14</a:t>
            </a:fld>
            <a:endParaRPr lang="de-DE"/>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6FD0D7-D576-4FD8-AC65-948A24BE417D}" type="slidenum">
              <a:rPr lang="de-DE"/>
              <a:pPr/>
              <a:t>15</a:t>
            </a:fld>
            <a:endParaRPr lang="de-DE"/>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E2D0F6-C29B-42DE-B3C0-B8344615E378}" type="slidenum">
              <a:rPr lang="de-DE"/>
              <a:pPr/>
              <a:t>16</a:t>
            </a:fld>
            <a:endParaRPr lang="de-DE"/>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3A2373-2449-483F-8B75-1E4FE0619580}" type="slidenum">
              <a:rPr lang="de-DE"/>
              <a:pPr/>
              <a:t>17</a:t>
            </a:fld>
            <a:endParaRPr lang="de-DE"/>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3BAB06-20B0-4338-A2AA-5FDCC88C4496}" type="slidenum">
              <a:rPr lang="de-DE"/>
              <a:pPr/>
              <a:t>18</a:t>
            </a:fld>
            <a:endParaRPr lang="de-DE"/>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47378-3924-4D3D-8ADA-4F8D4869C40A}" type="slidenum">
              <a:rPr lang="de-DE"/>
              <a:pPr/>
              <a:t>19</a:t>
            </a:fld>
            <a:endParaRPr lang="de-DE"/>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4459FF-E16C-4449-973C-243781EC7DA2}" type="slidenum">
              <a:rPr lang="de-DE"/>
              <a:pPr/>
              <a:t>2</a:t>
            </a:fld>
            <a:endParaRPr lang="de-DE"/>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2203F7-6880-45BA-A215-9C8E146AA47C}" type="slidenum">
              <a:rPr lang="de-DE"/>
              <a:pPr/>
              <a:t>20</a:t>
            </a:fld>
            <a:endParaRPr lang="de-DE"/>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E1F874-8895-4212-87B6-338ECF39EC12}" type="slidenum">
              <a:rPr lang="de-DE"/>
              <a:pPr/>
              <a:t>21</a:t>
            </a:fld>
            <a:endParaRPr lang="de-DE"/>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2636C-0DFE-4EBC-94CE-4D76D0A31F10}" type="slidenum">
              <a:rPr lang="de-DE"/>
              <a:pPr/>
              <a:t>22</a:t>
            </a:fld>
            <a:endParaRPr lang="de-DE"/>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1ED293-1BA8-4D24-B2DC-28E554125F6A}" type="slidenum">
              <a:rPr lang="de-DE"/>
              <a:pPr/>
              <a:t>23</a:t>
            </a:fld>
            <a:endParaRPr lang="de-DE"/>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616AB4-0DF4-49F6-AEE5-D23B55F2CD05}" type="slidenum">
              <a:rPr lang="de-DE"/>
              <a:pPr/>
              <a:t>24</a:t>
            </a:fld>
            <a:endParaRPr lang="de-DE"/>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03BAA8-5CB4-41C2-ACE9-C8EC241B0281}" type="slidenum">
              <a:rPr lang="de-DE"/>
              <a:pPr/>
              <a:t>25</a:t>
            </a:fld>
            <a:endParaRPr lang="de-DE"/>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2BB8BC-2607-4759-B26C-5B80DD6C8D95}" type="slidenum">
              <a:rPr lang="de-DE"/>
              <a:pPr/>
              <a:t>26</a:t>
            </a:fld>
            <a:endParaRPr lang="de-DE"/>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DDFA87-0C75-42C4-BDAD-2683541E3FC2}" type="slidenum">
              <a:rPr lang="de-DE"/>
              <a:pPr/>
              <a:t>27</a:t>
            </a:fld>
            <a:endParaRPr lang="de-DE"/>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7B1DFE-C6FC-40DA-956A-0025FA1E74F5}" type="slidenum">
              <a:rPr lang="de-DE"/>
              <a:pPr/>
              <a:t>28</a:t>
            </a:fld>
            <a:endParaRPr lang="de-DE"/>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57F08C-63A3-45FB-BB5F-2519E9439DF3}" type="slidenum">
              <a:rPr lang="de-DE"/>
              <a:pPr/>
              <a:t>29</a:t>
            </a:fld>
            <a:endParaRPr lang="de-DE"/>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CAB9DD-77DC-44D1-BEFB-2AC967469EDF}" type="slidenum">
              <a:rPr lang="de-DE"/>
              <a:pPr/>
              <a:t>3</a:t>
            </a:fld>
            <a:endParaRPr lang="de-DE"/>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ED4ED2-E308-46B2-B01E-24CE6C438150}" type="slidenum">
              <a:rPr lang="de-DE"/>
              <a:pPr/>
              <a:t>30</a:t>
            </a:fld>
            <a:endParaRPr lang="de-DE"/>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74D036-C09D-40F1-9A0F-A5D78313CFBE}" type="slidenum">
              <a:rPr lang="de-DE"/>
              <a:pPr/>
              <a:t>31</a:t>
            </a:fld>
            <a:endParaRPr lang="de-DE"/>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409D6E-8B2F-4D69-98C5-24AC51D61553}" type="slidenum">
              <a:rPr lang="de-DE"/>
              <a:pPr/>
              <a:t>32</a:t>
            </a:fld>
            <a:endParaRPr lang="de-DE"/>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DA9A67-9A8F-4AA4-875D-401854CEDC86}" type="slidenum">
              <a:rPr lang="de-DE"/>
              <a:pPr/>
              <a:t>33</a:t>
            </a:fld>
            <a:endParaRPr lang="de-DE"/>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32D1B6-C622-43E9-93C7-E4461D631CE5}" type="slidenum">
              <a:rPr lang="de-DE"/>
              <a:pPr/>
              <a:t>34</a:t>
            </a:fld>
            <a:endParaRPr lang="de-DE"/>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4FE9AF-748D-4713-B1D6-8C90B5DDCD72}" type="slidenum">
              <a:rPr lang="de-DE"/>
              <a:pPr/>
              <a:t>35</a:t>
            </a:fld>
            <a:endParaRPr lang="de-DE"/>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E58658-F38B-4AF6-9BC2-4203A723F774}" type="slidenum">
              <a:rPr lang="de-DE"/>
              <a:pPr/>
              <a:t>36</a:t>
            </a:fld>
            <a:endParaRPr lang="de-DE"/>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3992BA-0ACF-48BC-9B99-E43D48F34871}" type="slidenum">
              <a:rPr lang="de-DE"/>
              <a:pPr/>
              <a:t>37</a:t>
            </a:fld>
            <a:endParaRPr lang="de-DE"/>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2BEFDF-DD2C-41C4-AB1F-EAA09DD0D2F5}" type="slidenum">
              <a:rPr lang="de-DE"/>
              <a:pPr/>
              <a:t>38</a:t>
            </a:fld>
            <a:endParaRPr lang="de-DE"/>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0CB00D-C663-4FC7-9688-0FFDE53DC986}" type="slidenum">
              <a:rPr lang="de-DE"/>
              <a:pPr/>
              <a:t>39</a:t>
            </a:fld>
            <a:endParaRPr lang="de-DE"/>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93261B-2363-45C0-A5C3-1A6499154D04}" type="slidenum">
              <a:rPr lang="de-DE"/>
              <a:pPr/>
              <a:t>4</a:t>
            </a:fld>
            <a:endParaRPr lang="de-DE"/>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5C065E-C124-4058-8F42-9CE09C4B77D4}" type="slidenum">
              <a:rPr lang="de-DE"/>
              <a:pPr/>
              <a:t>40</a:t>
            </a:fld>
            <a:endParaRPr lang="de-DE"/>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FF4E1E-709D-4F5B-9CA2-ED688227DF7A}" type="slidenum">
              <a:rPr lang="de-DE"/>
              <a:pPr/>
              <a:t>41</a:t>
            </a:fld>
            <a:endParaRPr lang="de-DE"/>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3619DA-97EA-43CC-8230-31419039BA03}" type="slidenum">
              <a:rPr lang="de-DE"/>
              <a:pPr/>
              <a:t>42</a:t>
            </a:fld>
            <a:endParaRPr lang="de-DE"/>
          </a:p>
        </p:txBody>
      </p:sp>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8FF076-2E26-4B7D-8B21-263BCEA44515}" type="slidenum">
              <a:rPr lang="de-DE"/>
              <a:pPr/>
              <a:t>43</a:t>
            </a:fld>
            <a:endParaRPr lang="de-DE"/>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ABF6D-43EA-4D98-9D1C-30A792210D1B}" type="slidenum">
              <a:rPr lang="de-DE"/>
              <a:pPr/>
              <a:t>44</a:t>
            </a:fld>
            <a:endParaRPr lang="de-DE"/>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3A53AA-8D2F-46DB-B079-1DBEF40E63F3}" type="slidenum">
              <a:rPr lang="de-DE"/>
              <a:pPr/>
              <a:t>45</a:t>
            </a:fld>
            <a:endParaRPr lang="de-DE"/>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1CBE66-3F03-460F-910B-B8E7C66FE33C}" type="slidenum">
              <a:rPr lang="de-DE"/>
              <a:pPr/>
              <a:t>46</a:t>
            </a:fld>
            <a:endParaRPr lang="de-DE"/>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98E317-C42F-4F19-B712-7C2112CCD0BD}" type="slidenum">
              <a:rPr lang="de-DE"/>
              <a:pPr/>
              <a:t>47</a:t>
            </a:fld>
            <a:endParaRPr lang="de-DE"/>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E4AC3A-0F3B-4F48-A5A9-61A0B7A06B7C}" type="slidenum">
              <a:rPr lang="de-DE"/>
              <a:pPr/>
              <a:t>48</a:t>
            </a:fld>
            <a:endParaRPr lang="de-DE"/>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017814-E4BE-4836-91CE-4D80B179FA34}" type="slidenum">
              <a:rPr lang="de-DE"/>
              <a:pPr/>
              <a:t>49</a:t>
            </a:fld>
            <a:endParaRPr lang="de-DE"/>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51B52D-099B-4674-AD64-5E4D2157193E}" type="slidenum">
              <a:rPr lang="de-DE"/>
              <a:pPr/>
              <a:t>5</a:t>
            </a:fld>
            <a:endParaRPr lang="de-DE"/>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4881D2-3EB3-46B1-AD67-A1A1405C1106}" type="slidenum">
              <a:rPr lang="de-DE"/>
              <a:pPr/>
              <a:t>50</a:t>
            </a:fld>
            <a:endParaRPr lang="de-DE"/>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95DE03-5BA5-4C59-8D01-F9D8DEF59484}" type="slidenum">
              <a:rPr lang="de-DE"/>
              <a:pPr/>
              <a:t>51</a:t>
            </a:fld>
            <a:endParaRPr lang="de-DE"/>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A13658-C816-460A-8BA1-36BAA84DEA6D}" type="slidenum">
              <a:rPr lang="de-DE"/>
              <a:pPr/>
              <a:t>52</a:t>
            </a:fld>
            <a:endParaRPr lang="de-DE"/>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75167-98A5-4404-BF88-7AE739033BE8}" type="slidenum">
              <a:rPr lang="de-DE"/>
              <a:pPr/>
              <a:t>53</a:t>
            </a:fld>
            <a:endParaRPr lang="de-DE"/>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97907341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75167-98A5-4404-BF88-7AE739033BE8}" type="slidenum">
              <a:rPr lang="de-DE"/>
              <a:pPr/>
              <a:t>54</a:t>
            </a:fld>
            <a:endParaRPr lang="de-DE"/>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F4B69D-3B7A-4AC6-A58E-F62EDE8C371F}" type="slidenum">
              <a:rPr lang="de-DE"/>
              <a:pPr/>
              <a:t>55</a:t>
            </a:fld>
            <a:endParaRPr lang="de-DE"/>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46BFE-CD15-4C91-B590-54C163CE0794}" type="slidenum">
              <a:rPr lang="de-DE"/>
              <a:pPr/>
              <a:t>56</a:t>
            </a:fld>
            <a:endParaRPr lang="de-DE"/>
          </a:p>
        </p:txBody>
      </p:sp>
      <p:sp>
        <p:nvSpPr>
          <p:cNvPr id="148482" name="Rectangle 2"/>
          <p:cNvSpPr>
            <a:spLocks noGrp="1" noRot="1" noChangeAspect="1"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EBD8B8-C90F-4BFC-98E6-7FA9E82CBF0A}" type="slidenum">
              <a:rPr lang="de-DE"/>
              <a:pPr/>
              <a:t>57</a:t>
            </a:fld>
            <a:endParaRPr lang="de-DE"/>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B47402-0F57-4238-85F1-0C15A846DD01}" type="slidenum">
              <a:rPr lang="de-DE"/>
              <a:pPr/>
              <a:t>58</a:t>
            </a:fld>
            <a:endParaRPr lang="de-DE"/>
          </a:p>
        </p:txBody>
      </p:sp>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E23D59-EC79-4DF4-8715-3882F2B44400}" type="slidenum">
              <a:rPr lang="de-DE"/>
              <a:pPr/>
              <a:t>59</a:t>
            </a:fld>
            <a:endParaRPr lang="de-DE"/>
          </a:p>
        </p:txBody>
      </p:sp>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B539A6-5622-4736-AC78-DF893CC1C18A}" type="slidenum">
              <a:rPr lang="de-DE"/>
              <a:pPr/>
              <a:t>6</a:t>
            </a:fld>
            <a:endParaRPr lang="de-DE"/>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A12E2A-0AC9-4866-A005-B21A30A6A7EE}" type="slidenum">
              <a:rPr lang="de-DE"/>
              <a:pPr/>
              <a:t>60</a:t>
            </a:fld>
            <a:endParaRPr lang="de-DE"/>
          </a:p>
        </p:txBody>
      </p:sp>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AD72F-A2ED-4D28-A513-BCF392833C8F}" type="slidenum">
              <a:rPr lang="de-DE"/>
              <a:pPr/>
              <a:t>7</a:t>
            </a:fld>
            <a:endParaRPr lang="de-DE"/>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340FE7-F6E2-45BB-A029-092BD8D1FA46}" type="slidenum">
              <a:rPr lang="de-DE"/>
              <a:pPr/>
              <a:t>8</a:t>
            </a:fld>
            <a:endParaRPr lang="de-DE"/>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5A7A6C-4CB4-46A8-AC4A-8971CF83764C}" type="slidenum">
              <a:rPr lang="de-DE"/>
              <a:pPr/>
              <a:t>9</a:t>
            </a:fld>
            <a:endParaRPr lang="de-DE"/>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elfolie">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4213" y="836613"/>
            <a:ext cx="7772400" cy="1470025"/>
          </a:xfrm>
        </p:spPr>
        <p:txBody>
          <a:bodyPr/>
          <a:lstStyle>
            <a:lvl1pPr>
              <a:defRPr sz="2600"/>
            </a:lvl1pPr>
          </a:lstStyle>
          <a:p>
            <a:r>
              <a:rPr lang="de-DE"/>
              <a:t>Titelmasterformat durch Klicken bearbeiten</a:t>
            </a:r>
          </a:p>
        </p:txBody>
      </p:sp>
      <p:sp>
        <p:nvSpPr>
          <p:cNvPr id="7171" name="Rectangle 3"/>
          <p:cNvSpPr>
            <a:spLocks noGrp="1" noChangeArrowheads="1"/>
          </p:cNvSpPr>
          <p:nvPr>
            <p:ph type="subTitle" idx="1"/>
          </p:nvPr>
        </p:nvSpPr>
        <p:spPr>
          <a:xfrm>
            <a:off x="1403350" y="4581525"/>
            <a:ext cx="6400800" cy="1752600"/>
          </a:xfrm>
        </p:spPr>
        <p:txBody>
          <a:bodyPr/>
          <a:lstStyle>
            <a:lvl1pPr marL="0" indent="0" algn="r">
              <a:buFont typeface="Wingdings" pitchFamily="2" charset="2"/>
              <a:buNone/>
              <a:defRPr sz="2000" b="1"/>
            </a:lvl1pPr>
          </a:lstStyle>
          <a:p>
            <a:r>
              <a:rPr lang="de-DE"/>
              <a:t>Formatvorlage des Untertitelmasters durch Klicken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lvl1pPr>
              <a:defRPr/>
            </a:lvl1pPr>
          </a:lstStyle>
          <a:p>
            <a:r>
              <a:rPr lang="de-DE"/>
              <a:t>Folie </a:t>
            </a:r>
            <a:fld id="{354BBE81-6871-474F-AE42-C7EC67AEEF79}"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88913"/>
            <a:ext cx="2057400" cy="6119812"/>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188913"/>
            <a:ext cx="6019800" cy="6119812"/>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lvl1pPr>
              <a:defRPr/>
            </a:lvl1pPr>
          </a:lstStyle>
          <a:p>
            <a:r>
              <a:rPr lang="de-DE"/>
              <a:t>Folie </a:t>
            </a:r>
            <a:fld id="{FE3D64F2-4AC6-4E4C-84C3-DBA6C84D94E0}"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lvl1pPr>
              <a:defRPr/>
            </a:lvl1pPr>
          </a:lstStyle>
          <a:p>
            <a:r>
              <a:rPr lang="de-DE"/>
              <a:t>Folie </a:t>
            </a:r>
            <a:fld id="{DC5B7DE5-D415-4664-BACD-E210E4310178}" type="slidenum">
              <a:rPr lang="de-DE"/>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Fußzeilenplatzhalter 3"/>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lvl1pPr>
              <a:defRPr/>
            </a:lvl1pPr>
          </a:lstStyle>
          <a:p>
            <a:r>
              <a:rPr lang="de-DE"/>
              <a:t>Folie </a:t>
            </a:r>
            <a:fld id="{CE051327-9E82-4DB0-B179-21CE8B0FF6A0}" type="slidenum">
              <a:rPr lang="de-DE"/>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908050"/>
            <a:ext cx="4038600" cy="5400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908050"/>
            <a:ext cx="4038600" cy="5400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6" name="Foliennummernplatzhalter 5"/>
          <p:cNvSpPr>
            <a:spLocks noGrp="1"/>
          </p:cNvSpPr>
          <p:nvPr>
            <p:ph type="sldNum" sz="quarter" idx="11"/>
          </p:nvPr>
        </p:nvSpPr>
        <p:spPr/>
        <p:txBody>
          <a:bodyPr/>
          <a:lstStyle>
            <a:lvl1pPr>
              <a:defRPr/>
            </a:lvl1pPr>
          </a:lstStyle>
          <a:p>
            <a:r>
              <a:rPr lang="de-DE"/>
              <a:t>Folie </a:t>
            </a:r>
            <a:fld id="{F2CC85C4-0BD4-4B88-AF54-3DCC78408A14}"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8" name="Foliennummernplatzhalter 7"/>
          <p:cNvSpPr>
            <a:spLocks noGrp="1"/>
          </p:cNvSpPr>
          <p:nvPr>
            <p:ph type="sldNum" sz="quarter" idx="11"/>
          </p:nvPr>
        </p:nvSpPr>
        <p:spPr/>
        <p:txBody>
          <a:bodyPr/>
          <a:lstStyle>
            <a:lvl1pPr>
              <a:defRPr/>
            </a:lvl1pPr>
          </a:lstStyle>
          <a:p>
            <a:r>
              <a:rPr lang="de-DE"/>
              <a:t>Folie </a:t>
            </a:r>
            <a:fld id="{984AF93C-13EC-40AE-9966-35A890E3DBED}"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Fußzeilenplatzhalter 2"/>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4" name="Foliennummernplatzhalter 3"/>
          <p:cNvSpPr>
            <a:spLocks noGrp="1"/>
          </p:cNvSpPr>
          <p:nvPr>
            <p:ph type="sldNum" sz="quarter" idx="11"/>
          </p:nvPr>
        </p:nvSpPr>
        <p:spPr/>
        <p:txBody>
          <a:bodyPr/>
          <a:lstStyle>
            <a:lvl1pPr>
              <a:defRPr/>
            </a:lvl1pPr>
          </a:lstStyle>
          <a:p>
            <a:r>
              <a:rPr lang="de-DE"/>
              <a:t>Folie </a:t>
            </a:r>
            <a:fld id="{5F65A327-A151-4DA6-8BF0-26C2FAAC289D}"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3" name="Foliennummernplatzhalter 2"/>
          <p:cNvSpPr>
            <a:spLocks noGrp="1"/>
          </p:cNvSpPr>
          <p:nvPr>
            <p:ph type="sldNum" sz="quarter" idx="11"/>
          </p:nvPr>
        </p:nvSpPr>
        <p:spPr/>
        <p:txBody>
          <a:bodyPr/>
          <a:lstStyle>
            <a:lvl1pPr>
              <a:defRPr/>
            </a:lvl1pPr>
          </a:lstStyle>
          <a:p>
            <a:r>
              <a:rPr lang="de-DE"/>
              <a:t>Folie </a:t>
            </a:r>
            <a:fld id="{275F2860-3AAB-4D31-8905-1CCFBBE23D82}"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Fußzeilenplatzhalter 4"/>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6" name="Foliennummernplatzhalter 5"/>
          <p:cNvSpPr>
            <a:spLocks noGrp="1"/>
          </p:cNvSpPr>
          <p:nvPr>
            <p:ph type="sldNum" sz="quarter" idx="11"/>
          </p:nvPr>
        </p:nvSpPr>
        <p:spPr/>
        <p:txBody>
          <a:bodyPr/>
          <a:lstStyle>
            <a:lvl1pPr>
              <a:defRPr/>
            </a:lvl1pPr>
          </a:lstStyle>
          <a:p>
            <a:r>
              <a:rPr lang="de-DE"/>
              <a:t>Folie </a:t>
            </a:r>
            <a:fld id="{8D9ED6A9-91C4-48AE-8BCB-BC685E26E098}"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Fußzeilenplatzhalter 4"/>
          <p:cNvSpPr>
            <a:spLocks noGrp="1"/>
          </p:cNvSpPr>
          <p:nvPr>
            <p:ph type="ftr" sz="quarter" idx="10"/>
          </p:nvPr>
        </p:nvSpPr>
        <p:spPr/>
        <p:txBody>
          <a:bodyPr/>
          <a:lstStyle>
            <a:lvl1pPr>
              <a:defRPr/>
            </a:lvl1pPr>
          </a:lstStyle>
          <a:p>
            <a:r>
              <a:rPr lang="de-DE"/>
              <a:t>Alexander Recht: Einführung in die Marxsche Kritik der politischen Ökonomie</a:t>
            </a:r>
          </a:p>
        </p:txBody>
      </p:sp>
      <p:sp>
        <p:nvSpPr>
          <p:cNvPr id="6" name="Foliennummernplatzhalter 5"/>
          <p:cNvSpPr>
            <a:spLocks noGrp="1"/>
          </p:cNvSpPr>
          <p:nvPr>
            <p:ph type="sldNum" sz="quarter" idx="11"/>
          </p:nvPr>
        </p:nvSpPr>
        <p:spPr/>
        <p:txBody>
          <a:bodyPr/>
          <a:lstStyle>
            <a:lvl1pPr>
              <a:defRPr/>
            </a:lvl1pPr>
          </a:lstStyle>
          <a:p>
            <a:r>
              <a:rPr lang="de-DE"/>
              <a:t>Folie </a:t>
            </a:r>
            <a:fld id="{4630340A-8956-451E-840F-8DF440C9BCE7}"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88913"/>
            <a:ext cx="8229600" cy="49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de-DE"/>
              <a:t>Titelmasterformat durch Klicken bearbeiten</a:t>
            </a:r>
          </a:p>
        </p:txBody>
      </p:sp>
      <p:sp>
        <p:nvSpPr>
          <p:cNvPr id="1027" name="Rectangle 3"/>
          <p:cNvSpPr>
            <a:spLocks noGrp="1" noChangeArrowheads="1"/>
          </p:cNvSpPr>
          <p:nvPr>
            <p:ph type="body" idx="1"/>
          </p:nvPr>
        </p:nvSpPr>
        <p:spPr bwMode="auto">
          <a:xfrm>
            <a:off x="457200" y="908050"/>
            <a:ext cx="8229600" cy="540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29" name="Rectangle 5"/>
          <p:cNvSpPr>
            <a:spLocks noGrp="1" noChangeArrowheads="1"/>
          </p:cNvSpPr>
          <p:nvPr>
            <p:ph type="ftr" sz="quarter" idx="3"/>
          </p:nvPr>
        </p:nvSpPr>
        <p:spPr bwMode="auto">
          <a:xfrm>
            <a:off x="468313" y="6381750"/>
            <a:ext cx="5551487"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r>
              <a:rPr lang="de-DE"/>
              <a:t>Alexander Recht: Einführung in die Marxsche Kritik der politischen Ökonomie</a:t>
            </a:r>
          </a:p>
        </p:txBody>
      </p:sp>
      <p:sp>
        <p:nvSpPr>
          <p:cNvPr id="1030" name="Rectangle 6"/>
          <p:cNvSpPr>
            <a:spLocks noGrp="1" noChangeArrowheads="1"/>
          </p:cNvSpPr>
          <p:nvPr>
            <p:ph type="sldNum" sz="quarter" idx="4"/>
          </p:nvPr>
        </p:nvSpPr>
        <p:spPr bwMode="auto">
          <a:xfrm>
            <a:off x="6553200" y="6381750"/>
            <a:ext cx="2133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de-DE"/>
              <a:t>Folie </a:t>
            </a:r>
            <a:fld id="{B815A5D9-F0CC-476B-8B3C-07AF77E53B11}"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fontAlgn="base">
        <a:spcBef>
          <a:spcPct val="0"/>
        </a:spcBef>
        <a:spcAft>
          <a:spcPct val="0"/>
        </a:spcAft>
        <a:defRPr b="1">
          <a:solidFill>
            <a:srgbClr val="993366"/>
          </a:solidFill>
          <a:latin typeface="+mj-lt"/>
          <a:ea typeface="+mj-ea"/>
          <a:cs typeface="+mj-cs"/>
        </a:defRPr>
      </a:lvl1pPr>
      <a:lvl2pPr algn="l" rtl="0" fontAlgn="base">
        <a:spcBef>
          <a:spcPct val="0"/>
        </a:spcBef>
        <a:spcAft>
          <a:spcPct val="0"/>
        </a:spcAft>
        <a:defRPr b="1">
          <a:solidFill>
            <a:srgbClr val="993366"/>
          </a:solidFill>
          <a:latin typeface="Arial" charset="0"/>
          <a:cs typeface="Arial" charset="0"/>
        </a:defRPr>
      </a:lvl2pPr>
      <a:lvl3pPr algn="l" rtl="0" fontAlgn="base">
        <a:spcBef>
          <a:spcPct val="0"/>
        </a:spcBef>
        <a:spcAft>
          <a:spcPct val="0"/>
        </a:spcAft>
        <a:defRPr b="1">
          <a:solidFill>
            <a:srgbClr val="993366"/>
          </a:solidFill>
          <a:latin typeface="Arial" charset="0"/>
          <a:cs typeface="Arial" charset="0"/>
        </a:defRPr>
      </a:lvl3pPr>
      <a:lvl4pPr algn="l" rtl="0" fontAlgn="base">
        <a:spcBef>
          <a:spcPct val="0"/>
        </a:spcBef>
        <a:spcAft>
          <a:spcPct val="0"/>
        </a:spcAft>
        <a:defRPr b="1">
          <a:solidFill>
            <a:srgbClr val="993366"/>
          </a:solidFill>
          <a:latin typeface="Arial" charset="0"/>
          <a:cs typeface="Arial" charset="0"/>
        </a:defRPr>
      </a:lvl4pPr>
      <a:lvl5pPr algn="l" rtl="0" fontAlgn="base">
        <a:spcBef>
          <a:spcPct val="0"/>
        </a:spcBef>
        <a:spcAft>
          <a:spcPct val="0"/>
        </a:spcAft>
        <a:defRPr b="1">
          <a:solidFill>
            <a:srgbClr val="993366"/>
          </a:solidFill>
          <a:latin typeface="Arial" charset="0"/>
          <a:cs typeface="Arial" charset="0"/>
        </a:defRPr>
      </a:lvl5pPr>
      <a:lvl6pPr marL="457200" algn="l" rtl="0" fontAlgn="base">
        <a:spcBef>
          <a:spcPct val="0"/>
        </a:spcBef>
        <a:spcAft>
          <a:spcPct val="0"/>
        </a:spcAft>
        <a:defRPr b="1">
          <a:solidFill>
            <a:srgbClr val="993366"/>
          </a:solidFill>
          <a:latin typeface="Arial" charset="0"/>
          <a:cs typeface="Arial" charset="0"/>
        </a:defRPr>
      </a:lvl6pPr>
      <a:lvl7pPr marL="914400" algn="l" rtl="0" fontAlgn="base">
        <a:spcBef>
          <a:spcPct val="0"/>
        </a:spcBef>
        <a:spcAft>
          <a:spcPct val="0"/>
        </a:spcAft>
        <a:defRPr b="1">
          <a:solidFill>
            <a:srgbClr val="993366"/>
          </a:solidFill>
          <a:latin typeface="Arial" charset="0"/>
          <a:cs typeface="Arial" charset="0"/>
        </a:defRPr>
      </a:lvl7pPr>
      <a:lvl8pPr marL="1371600" algn="l" rtl="0" fontAlgn="base">
        <a:spcBef>
          <a:spcPct val="0"/>
        </a:spcBef>
        <a:spcAft>
          <a:spcPct val="0"/>
        </a:spcAft>
        <a:defRPr b="1">
          <a:solidFill>
            <a:srgbClr val="993366"/>
          </a:solidFill>
          <a:latin typeface="Arial" charset="0"/>
          <a:cs typeface="Arial" charset="0"/>
        </a:defRPr>
      </a:lvl8pPr>
      <a:lvl9pPr marL="1828800" algn="l" rtl="0" fontAlgn="base">
        <a:spcBef>
          <a:spcPct val="0"/>
        </a:spcBef>
        <a:spcAft>
          <a:spcPct val="0"/>
        </a:spcAft>
        <a:defRPr b="1">
          <a:solidFill>
            <a:srgbClr val="993366"/>
          </a:solidFill>
          <a:latin typeface="Arial" charset="0"/>
          <a:cs typeface="Arial" charset="0"/>
        </a:defRPr>
      </a:lvl9pPr>
    </p:titleStyle>
    <p:bodyStyle>
      <a:lvl1pPr marL="342900" indent="-342900" algn="l" rtl="0" fontAlgn="base">
        <a:spcBef>
          <a:spcPct val="20000"/>
        </a:spcBef>
        <a:spcAft>
          <a:spcPct val="0"/>
        </a:spcAft>
        <a:buFont typeface="Wingdings" pitchFamily="2" charset="2"/>
        <a:buChar char="n"/>
        <a:defRPr sz="16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1400">
          <a:solidFill>
            <a:schemeClr val="tx1"/>
          </a:solidFill>
          <a:latin typeface="+mn-lt"/>
          <a:cs typeface="+mn-cs"/>
        </a:defRPr>
      </a:lvl2pPr>
      <a:lvl3pPr marL="1143000" indent="-228600" algn="l" rtl="0" fontAlgn="base">
        <a:spcBef>
          <a:spcPct val="20000"/>
        </a:spcBef>
        <a:spcAft>
          <a:spcPct val="0"/>
        </a:spcAft>
        <a:buFont typeface="Wingdings" pitchFamily="2" charset="2"/>
        <a:buChar char="o"/>
        <a:defRPr sz="1200">
          <a:solidFill>
            <a:schemeClr val="tx1"/>
          </a:solidFill>
          <a:latin typeface="+mn-lt"/>
          <a:cs typeface="+mn-cs"/>
        </a:defRPr>
      </a:lvl3pPr>
      <a:lvl4pPr marL="1600200" indent="-228600" algn="l" rtl="0" fontAlgn="base">
        <a:spcBef>
          <a:spcPct val="20000"/>
        </a:spcBef>
        <a:spcAft>
          <a:spcPct val="0"/>
        </a:spcAft>
        <a:buChar char="–"/>
        <a:defRPr sz="1000">
          <a:solidFill>
            <a:schemeClr val="tx1"/>
          </a:solidFill>
          <a:latin typeface="+mn-lt"/>
          <a:cs typeface="+mn-cs"/>
        </a:defRPr>
      </a:lvl4pPr>
      <a:lvl5pPr marL="2057400" indent="-228600" algn="l" rtl="0" fontAlgn="base">
        <a:spcBef>
          <a:spcPct val="20000"/>
        </a:spcBef>
        <a:spcAft>
          <a:spcPct val="0"/>
        </a:spcAft>
        <a:buChar char="»"/>
        <a:defRPr sz="800">
          <a:solidFill>
            <a:schemeClr val="tx1"/>
          </a:solidFill>
          <a:latin typeface="+mn-lt"/>
          <a:cs typeface="+mn-cs"/>
        </a:defRPr>
      </a:lvl5pPr>
      <a:lvl6pPr marL="2514600" indent="-228600" algn="l" rtl="0" fontAlgn="base">
        <a:spcBef>
          <a:spcPct val="20000"/>
        </a:spcBef>
        <a:spcAft>
          <a:spcPct val="0"/>
        </a:spcAft>
        <a:buChar char="»"/>
        <a:defRPr sz="800">
          <a:solidFill>
            <a:schemeClr val="tx1"/>
          </a:solidFill>
          <a:latin typeface="+mn-lt"/>
          <a:cs typeface="+mn-cs"/>
        </a:defRPr>
      </a:lvl6pPr>
      <a:lvl7pPr marL="2971800" indent="-228600" algn="l" rtl="0" fontAlgn="base">
        <a:spcBef>
          <a:spcPct val="20000"/>
        </a:spcBef>
        <a:spcAft>
          <a:spcPct val="0"/>
        </a:spcAft>
        <a:buChar char="»"/>
        <a:defRPr sz="800">
          <a:solidFill>
            <a:schemeClr val="tx1"/>
          </a:solidFill>
          <a:latin typeface="+mn-lt"/>
          <a:cs typeface="+mn-cs"/>
        </a:defRPr>
      </a:lvl7pPr>
      <a:lvl8pPr marL="3429000" indent="-228600" algn="l" rtl="0" fontAlgn="base">
        <a:spcBef>
          <a:spcPct val="20000"/>
        </a:spcBef>
        <a:spcAft>
          <a:spcPct val="0"/>
        </a:spcAft>
        <a:buChar char="»"/>
        <a:defRPr sz="800">
          <a:solidFill>
            <a:schemeClr val="tx1"/>
          </a:solidFill>
          <a:latin typeface="+mn-lt"/>
          <a:cs typeface="+mn-cs"/>
        </a:defRPr>
      </a:lvl8pPr>
      <a:lvl9pPr marL="3886200" indent="-228600" algn="l" rtl="0" fontAlgn="base">
        <a:spcBef>
          <a:spcPct val="20000"/>
        </a:spcBef>
        <a:spcAft>
          <a:spcPct val="0"/>
        </a:spcAft>
        <a:buChar char="»"/>
        <a:defRPr sz="8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r>
              <a:rPr lang="de-DE"/>
              <a:t>Einführung in die</a:t>
            </a:r>
            <a:br>
              <a:rPr lang="de-DE"/>
            </a:br>
            <a:r>
              <a:rPr lang="de-DE"/>
              <a:t>Marxsche Kritik der politischen Ökonomie</a:t>
            </a:r>
          </a:p>
        </p:txBody>
      </p:sp>
      <p:sp>
        <p:nvSpPr>
          <p:cNvPr id="8195" name="Rectangle 3"/>
          <p:cNvSpPr>
            <a:spLocks noGrp="1" noChangeArrowheads="1"/>
          </p:cNvSpPr>
          <p:nvPr>
            <p:ph type="subTitle" idx="1"/>
          </p:nvPr>
        </p:nvSpPr>
        <p:spPr/>
        <p:txBody>
          <a:bodyPr/>
          <a:lstStyle/>
          <a:p>
            <a:r>
              <a:rPr lang="de-DE"/>
              <a:t>Ein Referat von Alexander Recht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9A8B98A-5148-4EFD-B3A0-920E5F4009D9}" type="slidenum">
              <a:rPr lang="de-DE"/>
              <a:pPr/>
              <a:t>10</a:t>
            </a:fld>
            <a:endParaRPr lang="de-DE"/>
          </a:p>
        </p:txBody>
      </p:sp>
      <p:sp>
        <p:nvSpPr>
          <p:cNvPr id="57346" name="Rectangle 2"/>
          <p:cNvSpPr>
            <a:spLocks noGrp="1" noChangeArrowheads="1"/>
          </p:cNvSpPr>
          <p:nvPr>
            <p:ph type="title"/>
          </p:nvPr>
        </p:nvSpPr>
        <p:spPr/>
        <p:txBody>
          <a:bodyPr/>
          <a:lstStyle/>
          <a:p>
            <a:r>
              <a:rPr lang="de-DE"/>
              <a:t>Vom Doppelcharakter der Ware zum Doppelcharakter der Arbeit</a:t>
            </a:r>
          </a:p>
        </p:txBody>
      </p:sp>
      <p:sp>
        <p:nvSpPr>
          <p:cNvPr id="57347" name="Rectangle 3"/>
          <p:cNvSpPr>
            <a:spLocks noGrp="1" noChangeArrowheads="1"/>
          </p:cNvSpPr>
          <p:nvPr>
            <p:ph type="body" idx="1"/>
          </p:nvPr>
        </p:nvSpPr>
        <p:spPr/>
        <p:txBody>
          <a:bodyPr/>
          <a:lstStyle/>
          <a:p>
            <a:r>
              <a:rPr lang="de-DE"/>
              <a:t>Tausch heißt Austausch von Äquivalenten. Es wird ein Quantum der einen Ware dem Quantum der anderen Ware wertmäßig gleichgesetzt: 1 Teilchen = 2 Capri Sonne.</a:t>
            </a:r>
          </a:p>
          <a:p>
            <a:endParaRPr lang="de-DE"/>
          </a:p>
          <a:p>
            <a:r>
              <a:rPr lang="de-DE"/>
              <a:t>Wenn die Quanten zweier Waren gleichgesetzt werden, liegt Äquivalenz vor. Es ist aber nicht erkenntlich, woher die Tauschrelation rührt. Es muss irgendeine Eigenschaft beider Waren existieren, die bewirkt, dass beide Waren in der Tauschrelation gleichviel wert sind.</a:t>
            </a:r>
          </a:p>
          <a:p>
            <a:endParaRPr lang="de-DE"/>
          </a:p>
          <a:p>
            <a:r>
              <a:rPr lang="de-DE"/>
              <a:t>Im Tausch werden zwei Quanten stofflich völlig verschiedener Gebrauchswerte als gleichwertig gleichgesetzt. Folglich ist von der konkreten stofflichen Ausprägung der Waren abzusehen. Wenn aber von der stofflichen Erscheinung der Waren abstrahiert wird, stehen sich nur noch bloße Arbeitsprodukte gegenüber.</a:t>
            </a:r>
          </a:p>
          <a:p>
            <a:endParaRPr lang="de-DE"/>
          </a:p>
          <a:p>
            <a:r>
              <a:rPr lang="de-DE"/>
              <a:t>Die Arbeitsprodukte stellen sich dann nur noch als Vergegenständlichung, als Kristalle bloßer, abstrakter menschlicher Arbeit dar. Als Kristalle abstrakter menschlicher Arbeit stellen diese bloßen Arbeitsprodukte Werte dar.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5E96282-39C7-4923-BFB2-147D48E3F24F}" type="slidenum">
              <a:rPr lang="de-DE"/>
              <a:pPr/>
              <a:t>11</a:t>
            </a:fld>
            <a:endParaRPr lang="de-DE"/>
          </a:p>
        </p:txBody>
      </p:sp>
      <p:sp>
        <p:nvSpPr>
          <p:cNvPr id="59394" name="Rectangle 2"/>
          <p:cNvSpPr>
            <a:spLocks noGrp="1" noChangeArrowheads="1"/>
          </p:cNvSpPr>
          <p:nvPr>
            <p:ph type="title"/>
          </p:nvPr>
        </p:nvSpPr>
        <p:spPr/>
        <p:txBody>
          <a:bodyPr/>
          <a:lstStyle/>
          <a:p>
            <a:r>
              <a:rPr lang="de-DE"/>
              <a:t>Vom Doppelcharakter der Ware zum Doppelcharakter der Arbeit</a:t>
            </a:r>
          </a:p>
        </p:txBody>
      </p:sp>
      <p:sp>
        <p:nvSpPr>
          <p:cNvPr id="59395" name="Rectangle 3"/>
          <p:cNvSpPr>
            <a:spLocks noGrp="1" noChangeArrowheads="1"/>
          </p:cNvSpPr>
          <p:nvPr>
            <p:ph type="body" idx="1"/>
          </p:nvPr>
        </p:nvSpPr>
        <p:spPr/>
        <p:txBody>
          <a:bodyPr/>
          <a:lstStyle/>
          <a:p>
            <a:r>
              <a:rPr lang="de-DE"/>
              <a:t>Ein Bäcker mit seinen Teilchen vollzieht dabei die konkrete Arbeit des Backens, während der Getränkeproduzent von Capri Sonne die konkrete Arbeit der Getränkeproduktion bzw. -Abfüllung durchführt.</a:t>
            </a:r>
          </a:p>
          <a:p>
            <a:endParaRPr lang="de-DE"/>
          </a:p>
          <a:p>
            <a:r>
              <a:rPr lang="de-DE"/>
              <a:t>Dass trotzdem wertbezogen 1 Teilchen = 2 Capri Sonne gilt, heißt, dass sich Arbeit, nur gemessen an ihrer Arbeitszeit, als bloße Arbeit an sich, als sog. abstrakte Arbeit darstellt.</a:t>
            </a:r>
          </a:p>
          <a:p>
            <a:endParaRPr lang="de-DE"/>
          </a:p>
          <a:p>
            <a:r>
              <a:rPr lang="de-DE"/>
              <a:t>Ein Gebrauchswert hat also Wert, weil abstrakt menschliche Arbeit in ihm vergegenständlicht ist. Die Größe des Wertes misst sich nach der Menge der in ihm enthaltenen menschlichen Arbeitszeit, wobei stets die gesellschaftlich notwendige Arbeitszeit die Grundlage ist.</a:t>
            </a:r>
          </a:p>
          <a:p>
            <a:endParaRPr lang="de-DE"/>
          </a:p>
          <a:p>
            <a:r>
              <a:rPr lang="de-DE"/>
              <a:t>Wenn also 1 Teilchen genauso wie 2 Capri Sonne zur Produktion gesellschaftlich durchschnittlich notwendig und anerkannt 12 Minuten abstrakter Arbeit benötigt, so haben beide Warenmengen den Wert von 12 Minuten.</a:t>
            </a:r>
          </a:p>
          <a:p>
            <a:endParaRPr lang="de-DE"/>
          </a:p>
          <a:p>
            <a:r>
              <a:rPr lang="de-DE"/>
              <a:t>Allerdings wird der Wert weder des 1 Teilchen noch der 2 Capri Sonne in Minuten ausgedrückt, sondern in Bezug auf eine andere Ware, zumeist in Bezug auf eine Geldware. Aber warum? Warum nicht ein Ausdruck in Minuten oder Stunden?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FF59B4E-FF9E-43EC-AD86-93918CDB8677}" type="slidenum">
              <a:rPr lang="de-DE"/>
              <a:pPr/>
              <a:t>12</a:t>
            </a:fld>
            <a:endParaRPr lang="de-DE"/>
          </a:p>
        </p:txBody>
      </p:sp>
      <p:sp>
        <p:nvSpPr>
          <p:cNvPr id="61442" name="Rectangle 2"/>
          <p:cNvSpPr>
            <a:spLocks noGrp="1" noChangeArrowheads="1"/>
          </p:cNvSpPr>
          <p:nvPr>
            <p:ph type="title"/>
          </p:nvPr>
        </p:nvSpPr>
        <p:spPr/>
        <p:txBody>
          <a:bodyPr/>
          <a:lstStyle/>
          <a:p>
            <a:r>
              <a:rPr lang="de-DE"/>
              <a:t>Wertformanalyse</a:t>
            </a:r>
          </a:p>
        </p:txBody>
      </p:sp>
      <p:sp>
        <p:nvSpPr>
          <p:cNvPr id="61443" name="Rectangle 3"/>
          <p:cNvSpPr>
            <a:spLocks noGrp="1" noChangeArrowheads="1"/>
          </p:cNvSpPr>
          <p:nvPr>
            <p:ph type="body" idx="1"/>
          </p:nvPr>
        </p:nvSpPr>
        <p:spPr/>
        <p:txBody>
          <a:bodyPr/>
          <a:lstStyle/>
          <a:p>
            <a:r>
              <a:rPr lang="de-DE" dirty="0"/>
              <a:t>Beim Tausch wird gesetzt: x Ware A = y Ware B, oder: x Ware A ist y Ware B wert.</a:t>
            </a:r>
          </a:p>
          <a:p>
            <a:endParaRPr lang="de-DE" dirty="0"/>
          </a:p>
          <a:p>
            <a:pPr algn="justLow"/>
            <a:r>
              <a:rPr lang="de-DE" dirty="0"/>
              <a:t>Der Wert kann, wie noch zu begründen sein wird, nur in sog. Tauschwertform ausgedrückt werden; er tritt als quantitative Relation der Menge einer Ware zur Menge einer anderen Ware auf, die in jeweils gleicher Arbeitszeit produziert worden sind und daher gleichen Wert haben.</a:t>
            </a:r>
          </a:p>
          <a:p>
            <a:pPr algn="justLow"/>
            <a:endParaRPr lang="de-DE" dirty="0"/>
          </a:p>
          <a:p>
            <a:r>
              <a:rPr lang="de-DE" dirty="0"/>
              <a:t>Die linke Seite der Gleichung zeigt uns die Ware, deren Wert auszudrücken ist. Wir fragen: Wie viel ist x Ware A wert? Ware A befindet sich damit in relativer Wertform.</a:t>
            </a:r>
          </a:p>
          <a:p>
            <a:endParaRPr lang="de-DE" dirty="0"/>
          </a:p>
          <a:p>
            <a:r>
              <a:rPr lang="de-DE" dirty="0"/>
              <a:t>Die rechte Seite der Gleichung zeigt uns Ware B, mittels deren der Wert der Ware A ausgedrückt wird. Ware B ist also das Material des Wertausdrucks von Ware A. Diese rechte Seite der Gleichung nennt man Äquivalentform.</a:t>
            </a:r>
          </a:p>
          <a:p>
            <a:endParaRPr lang="de-DE" dirty="0"/>
          </a:p>
          <a:p>
            <a:r>
              <a:rPr lang="de-DE" dirty="0"/>
              <a:t>Innerhalb der Tauschrelation wird also der Wert der Ware A im Gebrauchswert der Ware B ausgedrückt. Gebrauchswert wird so zur Erscheinungsform seines Gegenteils, des Wertes.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B3496ED4-AEF2-420A-887A-4A60A5C73A8B}" type="slidenum">
              <a:rPr lang="de-DE"/>
              <a:pPr/>
              <a:t>13</a:t>
            </a:fld>
            <a:endParaRPr lang="de-DE"/>
          </a:p>
        </p:txBody>
      </p:sp>
      <p:sp>
        <p:nvSpPr>
          <p:cNvPr id="63490" name="Rectangle 2"/>
          <p:cNvSpPr>
            <a:spLocks noGrp="1" noChangeArrowheads="1"/>
          </p:cNvSpPr>
          <p:nvPr>
            <p:ph type="title"/>
          </p:nvPr>
        </p:nvSpPr>
        <p:spPr/>
        <p:txBody>
          <a:bodyPr/>
          <a:lstStyle/>
          <a:p>
            <a:r>
              <a:rPr lang="de-DE"/>
              <a:t>Wertformanalyse</a:t>
            </a:r>
          </a:p>
        </p:txBody>
      </p:sp>
      <p:sp>
        <p:nvSpPr>
          <p:cNvPr id="63491" name="Rectangle 3"/>
          <p:cNvSpPr>
            <a:spLocks noGrp="1" noChangeArrowheads="1"/>
          </p:cNvSpPr>
          <p:nvPr>
            <p:ph type="body" idx="1"/>
          </p:nvPr>
        </p:nvSpPr>
        <p:spPr/>
        <p:txBody>
          <a:bodyPr/>
          <a:lstStyle/>
          <a:p>
            <a:r>
              <a:rPr lang="de-DE"/>
              <a:t>In entwickelten Tauschwirtschaften – und damit natürlich auch im Kapitalismus – drücken alle Gebrauchswerte ihren Wert im Gebrauchswert ein und derselben Ware aus, nämlich in Geld. Geld wird damit zum allgemeinen Äquivalent. Der Wert von jedem Quantum Ware kann dann in Geld ausgedrückt werden.</a:t>
            </a:r>
          </a:p>
          <a:p>
            <a:endParaRPr lang="de-DE"/>
          </a:p>
          <a:p>
            <a:r>
              <a:rPr lang="de-DE"/>
              <a:t>Im Laufe der Zeit wird die Ware Geld, nämlich Hartgeld, durch Scheine, Noten und Anwartschaften ersetzt. Auch die Namen des Geldes = Hartgeldes, z. B. 3 Pfund Sterling oder 4 Unzen Gold, entsprechen nicht mehr den tatsächlichen Gewichten oder haben, z. B. bei Pfennig, überhaupt nichts mehr mit Gewichten zu tun.</a:t>
            </a:r>
          </a:p>
          <a:p>
            <a:endParaRPr lang="de-DE"/>
          </a:p>
          <a:p>
            <a:r>
              <a:rPr lang="de-DE"/>
              <a:t>Gleichwohl bleibt die Menge an Geld (Hartgeld, Noten, Anwartschaften) letztlich im Wirtschaftsprozess auch ohne direkte stoffliche Bindung an reale Wertschöpfung gebunden.</a:t>
            </a:r>
          </a:p>
          <a:p>
            <a:endParaRPr lang="de-D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8D2F4D57-33D9-449B-BB9C-8A33CEA5B328}" type="slidenum">
              <a:rPr lang="de-DE"/>
              <a:pPr/>
              <a:t>14</a:t>
            </a:fld>
            <a:endParaRPr lang="de-DE"/>
          </a:p>
        </p:txBody>
      </p:sp>
      <p:sp>
        <p:nvSpPr>
          <p:cNvPr id="65538" name="Rectangle 2"/>
          <p:cNvSpPr>
            <a:spLocks noGrp="1" noChangeArrowheads="1"/>
          </p:cNvSpPr>
          <p:nvPr>
            <p:ph type="title"/>
          </p:nvPr>
        </p:nvSpPr>
        <p:spPr/>
        <p:txBody>
          <a:bodyPr/>
          <a:lstStyle/>
          <a:p>
            <a:r>
              <a:rPr lang="de-DE"/>
              <a:t>Wertformanalyse</a:t>
            </a:r>
          </a:p>
        </p:txBody>
      </p:sp>
      <p:sp>
        <p:nvSpPr>
          <p:cNvPr id="65539" name="Rectangle 3"/>
          <p:cNvSpPr>
            <a:spLocks noGrp="1" noChangeArrowheads="1"/>
          </p:cNvSpPr>
          <p:nvPr>
            <p:ph type="body" idx="1"/>
          </p:nvPr>
        </p:nvSpPr>
        <p:spPr/>
        <p:txBody>
          <a:bodyPr/>
          <a:lstStyle/>
          <a:p>
            <a:r>
              <a:rPr lang="de-DE" dirty="0"/>
              <a:t>Wenn Menschen in gesellschaftlicher Arbeitsteilung arbeiten, handelt es sich um Verhältnisse mit gesellschaftlicher Arbeit und gesellschaftlichem Tausch.</a:t>
            </a:r>
          </a:p>
          <a:p>
            <a:endParaRPr lang="de-DE" dirty="0"/>
          </a:p>
          <a:p>
            <a:r>
              <a:rPr lang="de-DE" dirty="0"/>
              <a:t>Ausdruck der gesellschaftlichen Verhältnisse ist der Wert als Vergegenständlichung gesellschaftlicher menschlicher Arbeit in einer Ware als tauschbarem Produkt.</a:t>
            </a:r>
          </a:p>
          <a:p>
            <a:endParaRPr lang="de-DE" dirty="0"/>
          </a:p>
          <a:p>
            <a:r>
              <a:rPr lang="de-DE" dirty="0"/>
              <a:t>Im Kapitalismus herrscht folgende Kette vor: gesellschaftlich notwendige Arbeit </a:t>
            </a:r>
            <a:r>
              <a:rPr lang="de-DE" dirty="0">
                <a:sym typeface="Symbol" pitchFamily="18" charset="2"/>
              </a:rPr>
              <a:t></a:t>
            </a:r>
            <a:r>
              <a:rPr lang="de-DE" dirty="0"/>
              <a:t> Wert </a:t>
            </a:r>
            <a:r>
              <a:rPr lang="de-DE" dirty="0">
                <a:sym typeface="Symbol" pitchFamily="18" charset="2"/>
              </a:rPr>
              <a:t></a:t>
            </a:r>
            <a:r>
              <a:rPr lang="de-DE" dirty="0"/>
              <a:t> Tauschwert als notwendige Wertform </a:t>
            </a:r>
            <a:r>
              <a:rPr lang="de-DE" dirty="0">
                <a:sym typeface="Symbol" pitchFamily="18" charset="2"/>
              </a:rPr>
              <a:t></a:t>
            </a:r>
            <a:r>
              <a:rPr lang="de-DE" dirty="0"/>
              <a:t> Gebrauchswert = Ding als Erscheinungsform von Wert </a:t>
            </a:r>
            <a:r>
              <a:rPr lang="de-DE" dirty="0">
                <a:sym typeface="Symbol" pitchFamily="18" charset="2"/>
              </a:rPr>
              <a:t></a:t>
            </a:r>
            <a:r>
              <a:rPr lang="de-DE" dirty="0"/>
              <a:t> Geld als preisliche Erscheinungsform von Wert.</a:t>
            </a:r>
          </a:p>
          <a:p>
            <a:endParaRPr lang="de-DE" dirty="0"/>
          </a:p>
          <a:p>
            <a:r>
              <a:rPr lang="de-DE" dirty="0"/>
              <a:t>Preis als mengenmäßiger Ausdruck von Geld wird damit zur Erscheinungsform des Wertes und so zum Ausdruck eines gesellschaftlichen Verhältnisses!</a:t>
            </a:r>
          </a:p>
          <a:p>
            <a:endParaRPr lang="de-DE" dirty="0"/>
          </a:p>
          <a:p>
            <a:r>
              <a:rPr lang="de-DE" dirty="0"/>
              <a:t>Preise sind wegen verallgemeinerten Tausches von temporärer Stabilität:</a:t>
            </a:r>
          </a:p>
          <a:p>
            <a:pPr lvl="1"/>
            <a:r>
              <a:rPr lang="de-DE" dirty="0"/>
              <a:t>1 Teilchen = 2 Capri Sonne muss immer überall gelten. Denn wenn z. B. im A-Bundesland 0,5 Teilchen = 2 Capri S und im B-Bundesland 2 Teilchen = 2 Capri S gölte, lohnte sich:</a:t>
            </a:r>
          </a:p>
          <a:p>
            <a:pPr lvl="1"/>
            <a:r>
              <a:rPr lang="de-DE" dirty="0"/>
              <a:t>2 Capri S im A-Bundesland kaufen, diese gegen 2 Teilchen im B-Bundesland verkaufen und </a:t>
            </a:r>
            <a:r>
              <a:rPr lang="de-DE"/>
              <a:t>dann wieder im </a:t>
            </a:r>
            <a:r>
              <a:rPr lang="de-DE" dirty="0"/>
              <a:t>A-Bundesland 8 Capri S kaufen. Man hätte so 6 Capri S dazu gewonnen.</a:t>
            </a:r>
          </a:p>
          <a:p>
            <a:pPr lvl="1"/>
            <a:r>
              <a:rPr lang="de-DE" dirty="0"/>
              <a:t>Alle würden im A-Bundesland Capri Sonne und im B-Bundesland Teilchen kaufen wollen, bis der Preis wieder 1 Teilchen = 2 Capri Sonne wäre.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4644D427-410E-4D36-A85A-E7B747BF46A7}" type="slidenum">
              <a:rPr lang="de-DE"/>
              <a:pPr/>
              <a:t>15</a:t>
            </a:fld>
            <a:endParaRPr lang="de-DE"/>
          </a:p>
        </p:txBody>
      </p:sp>
      <p:sp>
        <p:nvSpPr>
          <p:cNvPr id="67586" name="Rectangle 2"/>
          <p:cNvSpPr>
            <a:spLocks noGrp="1" noChangeArrowheads="1"/>
          </p:cNvSpPr>
          <p:nvPr>
            <p:ph type="title"/>
          </p:nvPr>
        </p:nvSpPr>
        <p:spPr/>
        <p:txBody>
          <a:bodyPr/>
          <a:lstStyle/>
          <a:p>
            <a:r>
              <a:rPr lang="de-DE"/>
              <a:t>Handlungen der Warenbesitzer</a:t>
            </a:r>
          </a:p>
        </p:txBody>
      </p:sp>
      <p:sp>
        <p:nvSpPr>
          <p:cNvPr id="67587" name="Rectangle 3"/>
          <p:cNvSpPr>
            <a:spLocks noGrp="1" noChangeArrowheads="1"/>
          </p:cNvSpPr>
          <p:nvPr>
            <p:ph type="body" idx="1"/>
          </p:nvPr>
        </p:nvSpPr>
        <p:spPr/>
        <p:txBody>
          <a:bodyPr/>
          <a:lstStyle/>
          <a:p>
            <a:pPr>
              <a:lnSpc>
                <a:spcPct val="90000"/>
              </a:lnSpc>
            </a:pPr>
            <a:r>
              <a:rPr lang="de-DE"/>
              <a:t>Der Doppelcharakter von Waren wirkt unterschiedlich</a:t>
            </a:r>
          </a:p>
          <a:p>
            <a:pPr lvl="1">
              <a:lnSpc>
                <a:spcPct val="90000"/>
              </a:lnSpc>
            </a:pPr>
            <a:r>
              <a:rPr lang="de-DE"/>
              <a:t>Für Besitzer gilt: Eine Nicht-Geld-Ware ist unmittelbar Nicht-Gebrauchswert und mittelbar Gebrauchswert </a:t>
            </a:r>
            <a:r>
              <a:rPr lang="de-DE">
                <a:sym typeface="Symbol" pitchFamily="18" charset="2"/>
              </a:rPr>
              <a:t> </a:t>
            </a:r>
            <a:r>
              <a:rPr lang="de-DE"/>
              <a:t>Gebrauchswert der Ware ist, über ihren Verkauf Wert zu erhalten.</a:t>
            </a:r>
          </a:p>
          <a:p>
            <a:pPr lvl="1">
              <a:lnSpc>
                <a:spcPct val="90000"/>
              </a:lnSpc>
            </a:pPr>
            <a:r>
              <a:rPr lang="de-DE"/>
              <a:t>Für Nicht-Besitzer gilt: Die Geld-Ware ist unmittelbar Nicht-Gebrauchswert und mittelbar Gebrauchswert </a:t>
            </a:r>
            <a:r>
              <a:rPr lang="de-DE">
                <a:sym typeface="Symbol" pitchFamily="18" charset="2"/>
              </a:rPr>
              <a:t> </a:t>
            </a:r>
            <a:r>
              <a:rPr lang="de-DE"/>
              <a:t>Der Käufer erwirbt einen Gebrauchswert und ist bereit, dafür den äquivalenten Wert in Geldform zu geben.</a:t>
            </a:r>
          </a:p>
          <a:p>
            <a:pPr>
              <a:lnSpc>
                <a:spcPct val="90000"/>
              </a:lnSpc>
            </a:pPr>
            <a:endParaRPr lang="de-DE"/>
          </a:p>
          <a:p>
            <a:pPr>
              <a:lnSpc>
                <a:spcPct val="90000"/>
              </a:lnSpc>
            </a:pPr>
            <a:r>
              <a:rPr lang="de-DE"/>
              <a:t>Warenbesitzer haben </a:t>
            </a:r>
            <a:r>
              <a:rPr lang="de-DE" i="1"/>
              <a:t>"schon gehandelt, bevor sie gedacht haben. Die Gesetze der Warennatur betätigten sich im Naturinstinkt der Warenbesitzer. Sie können ihre Waren nur als Werte und darum nur als Waren aufeinander beziehn, indem sie dieselben gegensätzlich auf irgendeine andre Ware als allgemeines Äquivalent beziehn. Das ergab die Analyse der Ware.</a:t>
            </a:r>
          </a:p>
          <a:p>
            <a:pPr>
              <a:lnSpc>
                <a:spcPct val="90000"/>
              </a:lnSpc>
            </a:pPr>
            <a:endParaRPr lang="de-DE" i="1"/>
          </a:p>
          <a:p>
            <a:pPr>
              <a:lnSpc>
                <a:spcPct val="90000"/>
              </a:lnSpc>
            </a:pPr>
            <a:r>
              <a:rPr lang="de-DE" i="1"/>
              <a:t>Aber nur die gesellschaftliche Tat kann eine bestimmte Ware zum allgemeinen Äquivalent machen. Die gesellschaftliche Aktion aller andren Waren schließt daher eine bestimmte Ware aus, worin sie allseitig ihre Werte darstellen. Dadurch wird die Naturalform dieser Ware gesellschaftlich gültige Äquivalentform. Allgemeines Äquivalent zu sein wird durch den gesellschaftlichen Prozeß zur spezifisch gesellschaftlichen Funktion der ausgeschlossenen Ware. So wird sie - Geld."</a:t>
            </a:r>
          </a:p>
          <a:p>
            <a:pPr>
              <a:lnSpc>
                <a:spcPct val="90000"/>
              </a:lnSpc>
            </a:pPr>
            <a:endParaRPr lang="de-DE"/>
          </a:p>
          <a:p>
            <a:pPr algn="r">
              <a:lnSpc>
                <a:spcPct val="90000"/>
              </a:lnSpc>
              <a:buFont typeface="Wingdings" pitchFamily="2" charset="2"/>
              <a:buNone/>
            </a:pPr>
            <a:r>
              <a:rPr lang="de-DE"/>
              <a:t>[Marx, Karl: Das Kapital, Erster Band, in: MEW 23, S. 101]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E02328E-1B23-4D6B-AAB0-44690C21EFE2}" type="slidenum">
              <a:rPr lang="de-DE"/>
              <a:pPr/>
              <a:t>16</a:t>
            </a:fld>
            <a:endParaRPr lang="de-DE"/>
          </a:p>
        </p:txBody>
      </p:sp>
      <p:sp>
        <p:nvSpPr>
          <p:cNvPr id="80898" name="Rectangle 2"/>
          <p:cNvSpPr>
            <a:spLocks noGrp="1" noChangeArrowheads="1"/>
          </p:cNvSpPr>
          <p:nvPr>
            <p:ph type="title"/>
          </p:nvPr>
        </p:nvSpPr>
        <p:spPr/>
        <p:txBody>
          <a:bodyPr/>
          <a:lstStyle/>
          <a:p>
            <a:r>
              <a:rPr lang="de-DE"/>
              <a:t>Handlungen der Warenbesitzer</a:t>
            </a:r>
          </a:p>
        </p:txBody>
      </p:sp>
      <p:sp>
        <p:nvSpPr>
          <p:cNvPr id="80899" name="Rectangle 3"/>
          <p:cNvSpPr>
            <a:spLocks noGrp="1" noChangeArrowheads="1"/>
          </p:cNvSpPr>
          <p:nvPr>
            <p:ph type="body" idx="1"/>
          </p:nvPr>
        </p:nvSpPr>
        <p:spPr/>
        <p:txBody>
          <a:bodyPr/>
          <a:lstStyle/>
          <a:p>
            <a:r>
              <a:rPr lang="de-DE"/>
              <a:t>Dass der Wert auf abstrakter Arbeit basiert, ist also zwar richtig, aber Wert ist dennoch keineswegs bewusste Umrechnung von Arbeit durch die Warenproduzenten.</a:t>
            </a:r>
          </a:p>
          <a:p>
            <a:endParaRPr lang="de-DE"/>
          </a:p>
          <a:p>
            <a:r>
              <a:rPr lang="de-DE"/>
              <a:t>Denn</a:t>
            </a:r>
          </a:p>
          <a:p>
            <a:pPr lvl="1"/>
            <a:r>
              <a:rPr lang="de-DE"/>
              <a:t>weil gesellschaftliche Arbeit im Kapitalismus privat und arbeitsteilig erfolgt und</a:t>
            </a:r>
          </a:p>
          <a:p>
            <a:pPr lvl="1"/>
            <a:r>
              <a:rPr lang="de-DE"/>
              <a:t>weil die Frage, inwiefern individuell-privat verausgabte Arbeit tatsächlich als gesellschaftlich wertbildend anerkannt wird, nur im Nachhinein im Tausch geklärt werden kann, und</a:t>
            </a:r>
          </a:p>
          <a:p>
            <a:pPr lvl="1"/>
            <a:r>
              <a:rPr lang="de-DE"/>
              <a:t>weil alle Waren gegen alle getauscht werden,</a:t>
            </a:r>
          </a:p>
          <a:p>
            <a:r>
              <a:rPr lang="de-DE"/>
              <a:t>muss der Wert in Geld und kann er nicht gemäß individueller Arbeitszeit ausgedrückt werden .</a:t>
            </a:r>
          </a:p>
          <a:p>
            <a:endParaRPr lang="de-DE"/>
          </a:p>
          <a:p>
            <a:r>
              <a:rPr lang="de-DE" i="1"/>
              <a:t>"Die Waren sind unmittelbar Produkte vereinzelter unabhängiger Privatarbeiten, die sich durch ihre Entäußerung im Prozess des Privataustausches als allgemeine gesellschaftliche Arbeit bestätigen müssen, oder die Arbeit auf Grundlage der Warenproduktion wird erst gesellschaftliche Arbeit durch die allseitige Entäußerung der individuellen Arbeiten."</a:t>
            </a:r>
          </a:p>
          <a:p>
            <a:endParaRPr lang="de-DE" i="1"/>
          </a:p>
          <a:p>
            <a:pPr algn="r">
              <a:buFont typeface="Wingdings" pitchFamily="2" charset="2"/>
              <a:buNone/>
            </a:pPr>
            <a:r>
              <a:rPr lang="de-DE"/>
              <a:t>[Marx, Karl: Zur Kritik der Politischen Ökonomie, in: MEW 13, S. 67]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AF0C20E3-733F-422B-A5D0-35C5822F86E7}" type="slidenum">
              <a:rPr lang="de-DE"/>
              <a:pPr/>
              <a:t>17</a:t>
            </a:fld>
            <a:endParaRPr lang="de-DE"/>
          </a:p>
        </p:txBody>
      </p:sp>
      <p:sp>
        <p:nvSpPr>
          <p:cNvPr id="83970" name="Rectangle 2"/>
          <p:cNvSpPr>
            <a:spLocks noGrp="1" noChangeArrowheads="1"/>
          </p:cNvSpPr>
          <p:nvPr>
            <p:ph type="title"/>
          </p:nvPr>
        </p:nvSpPr>
        <p:spPr/>
        <p:txBody>
          <a:bodyPr/>
          <a:lstStyle/>
          <a:p>
            <a:r>
              <a:rPr lang="de-DE"/>
              <a:t>Handlungen der Warenbesitzer</a:t>
            </a:r>
          </a:p>
        </p:txBody>
      </p:sp>
      <p:sp>
        <p:nvSpPr>
          <p:cNvPr id="83971" name="Rectangle 3"/>
          <p:cNvSpPr>
            <a:spLocks noGrp="1" noChangeArrowheads="1"/>
          </p:cNvSpPr>
          <p:nvPr>
            <p:ph type="body" idx="1"/>
          </p:nvPr>
        </p:nvSpPr>
        <p:spPr/>
        <p:txBody>
          <a:bodyPr/>
          <a:lstStyle/>
          <a:p>
            <a:r>
              <a:rPr lang="de-DE"/>
              <a:t>Die Menschen als Warenbesitzer folgen bei Marx entgegen der üblichen neoklassischen Logik keinem abstrakt-rationalen Kalkül.</a:t>
            </a:r>
          </a:p>
          <a:p>
            <a:endParaRPr lang="de-DE"/>
          </a:p>
          <a:p>
            <a:r>
              <a:rPr lang="de-DE"/>
              <a:t>Vielmehr folgenden sie durch ihre Einbettung in gesellschaftliche Strukturen derjenigen Logik, die ihnen hierin irrational-rational aufgezwungen wird.</a:t>
            </a:r>
          </a:p>
          <a:p>
            <a:endParaRPr lang="de-DE"/>
          </a:p>
          <a:p>
            <a:r>
              <a:rPr lang="de-DE"/>
              <a:t>Jeder </a:t>
            </a:r>
            <a:r>
              <a:rPr lang="de-DE" i="1"/>
              <a:t>muss</a:t>
            </a:r>
            <a:r>
              <a:rPr lang="de-DE"/>
              <a:t> sich im Kapitalismus im Tausch erfolgreich betätigen und bestätigen:</a:t>
            </a:r>
          </a:p>
          <a:p>
            <a:pPr lvl="1"/>
            <a:r>
              <a:rPr lang="de-DE"/>
              <a:t>Jeder muss versuchen, die eigene Ware – bei Unternehmen die Konsum- oder Investitionsgüter, bei Lohnabhängigen die Arbeitskraft – teuer zu verkaufen.</a:t>
            </a:r>
          </a:p>
          <a:p>
            <a:pPr lvl="1"/>
            <a:r>
              <a:rPr lang="de-DE"/>
              <a:t>Jeder muss versuchen, die Waren der anderen billig zu kaufen.</a:t>
            </a:r>
          </a:p>
          <a:p>
            <a:pPr lvl="1"/>
            <a:r>
              <a:rPr lang="de-DE"/>
              <a:t>Der Zweck ist es, sich im Rahmen gesellschaftlicher Strukturen über Wasser zu halten.</a:t>
            </a:r>
          </a:p>
          <a:p>
            <a:endParaRPr lang="de-DE"/>
          </a:p>
          <a:p>
            <a:r>
              <a:rPr lang="de-DE" i="1"/>
              <a:t>"Die Gesellschaft besteht nicht aus Individuen, sondern drückt die Summe der Beziehungen, Verhältnisse aus, worin diese Individuen zueinander stehen." </a:t>
            </a:r>
          </a:p>
          <a:p>
            <a:endParaRPr lang="de-DE" i="1"/>
          </a:p>
          <a:p>
            <a:pPr algn="r">
              <a:buFont typeface="Wingdings" pitchFamily="2" charset="2"/>
              <a:buNone/>
            </a:pPr>
            <a:r>
              <a:rPr lang="de-DE"/>
              <a:t>[Marx, Karl: Grundrisse der Kritik der Politischen Ökonomie, in: MEW 42, S. 189]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6D59E02-4003-42E2-80F9-11F0FF5C4FDC}" type="slidenum">
              <a:rPr lang="de-DE"/>
              <a:pPr/>
              <a:t>18</a:t>
            </a:fld>
            <a:endParaRPr lang="de-DE"/>
          </a:p>
        </p:txBody>
      </p:sp>
      <p:sp>
        <p:nvSpPr>
          <p:cNvPr id="84994" name="Rectangle 2"/>
          <p:cNvSpPr>
            <a:spLocks noGrp="1" noChangeArrowheads="1"/>
          </p:cNvSpPr>
          <p:nvPr>
            <p:ph type="title"/>
          </p:nvPr>
        </p:nvSpPr>
        <p:spPr/>
        <p:txBody>
          <a:bodyPr/>
          <a:lstStyle/>
          <a:p>
            <a:r>
              <a:rPr lang="de-DE"/>
              <a:t>Handlungen der Warenbesitzer und Struktur</a:t>
            </a:r>
          </a:p>
        </p:txBody>
      </p:sp>
      <p:sp>
        <p:nvSpPr>
          <p:cNvPr id="84995" name="Rectangle 3"/>
          <p:cNvSpPr>
            <a:spLocks noGrp="1" noChangeArrowheads="1"/>
          </p:cNvSpPr>
          <p:nvPr>
            <p:ph type="body" idx="1"/>
          </p:nvPr>
        </p:nvSpPr>
        <p:spPr/>
        <p:txBody>
          <a:bodyPr/>
          <a:lstStyle/>
          <a:p>
            <a:r>
              <a:rPr lang="de-DE" i="1"/>
              <a:t>Indem</a:t>
            </a:r>
            <a:r>
              <a:rPr lang="de-DE"/>
              <a:t> alle Warenbesitzer knapp mit Geld kalkulieren und ihre Produkte im Austausch als Werte gleichsetzen, setzen sie ihre verschiedenen Arbeiten abstrakt gleich.</a:t>
            </a:r>
          </a:p>
          <a:p>
            <a:endParaRPr lang="de-DE"/>
          </a:p>
          <a:p>
            <a:r>
              <a:rPr lang="de-DE"/>
              <a:t>Und </a:t>
            </a:r>
            <a:r>
              <a:rPr lang="de-DE" i="1"/>
              <a:t>indem</a:t>
            </a:r>
            <a:r>
              <a:rPr lang="de-DE"/>
              <a:t> sie dies tun, begründen sie alle zusammen gleichzeitig die menschlich gemachte Struktur, die andere Warenbesitzer als äußeren Zwang empfinden.</a:t>
            </a:r>
          </a:p>
          <a:p>
            <a:endParaRPr lang="de-DE"/>
          </a:p>
          <a:p>
            <a:r>
              <a:rPr lang="de-DE"/>
              <a:t>Da die Gesellschaftlichkeit der Arbeit tauschvermittelt ist, ist es nicht möglich, eine vorab bestimmte Rechnung aufzustellen, wie viele Waren denn wie vielen anderen Waren wegen gleicher Arbeitsquanten gleichwertig gegenüber stehen.</a:t>
            </a:r>
          </a:p>
          <a:p>
            <a:endParaRPr lang="de-DE"/>
          </a:p>
          <a:p>
            <a:r>
              <a:rPr lang="de-DE"/>
              <a:t>Denn erst im Tausch erweist sich die jeweils gegebene Tauschwertrelation, und zwar ohne dass den Menschen dieses direkt bewusst wird.</a:t>
            </a:r>
          </a:p>
          <a:p>
            <a:endParaRPr lang="de-DE"/>
          </a:p>
          <a:p>
            <a:r>
              <a:rPr lang="de-DE"/>
              <a:t>Menschen wissen zwar, dass Waren Produkt von Arbeit sind, aber nicht, dass Tausch hinterrücks eine Gleichsetzung der Mengen abstrakter Arbeit gleichkommt.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112D83D-50CE-4101-BDFD-9C339819535A}" type="slidenum">
              <a:rPr lang="de-DE"/>
              <a:pPr/>
              <a:t>19</a:t>
            </a:fld>
            <a:endParaRPr lang="de-DE"/>
          </a:p>
        </p:txBody>
      </p:sp>
      <p:sp>
        <p:nvSpPr>
          <p:cNvPr id="86018" name="Rectangle 2"/>
          <p:cNvSpPr>
            <a:spLocks noGrp="1" noChangeArrowheads="1"/>
          </p:cNvSpPr>
          <p:nvPr>
            <p:ph type="title"/>
          </p:nvPr>
        </p:nvSpPr>
        <p:spPr/>
        <p:txBody>
          <a:bodyPr/>
          <a:lstStyle/>
          <a:p>
            <a:r>
              <a:rPr lang="de-DE"/>
              <a:t>Handlungen der Warenbesitzer und Struktur</a:t>
            </a:r>
          </a:p>
        </p:txBody>
      </p:sp>
      <p:sp>
        <p:nvSpPr>
          <p:cNvPr id="86019" name="Rectangle 3"/>
          <p:cNvSpPr>
            <a:spLocks noGrp="1" noChangeArrowheads="1"/>
          </p:cNvSpPr>
          <p:nvPr>
            <p:ph type="body" idx="1"/>
          </p:nvPr>
        </p:nvSpPr>
        <p:spPr/>
        <p:txBody>
          <a:bodyPr/>
          <a:lstStyle/>
          <a:p>
            <a:r>
              <a:rPr lang="de-DE" i="1"/>
              <a:t>"Die Menschen beziehen also ihre Arbeitsprodukte nicht aufeinander als Werte, weil diese Sachen ihnen als bloß sachliche Hüllen gleichartig menschlicher Arbeit gelten. Umgekehrt.</a:t>
            </a:r>
          </a:p>
          <a:p>
            <a:endParaRPr lang="de-DE" i="1"/>
          </a:p>
          <a:p>
            <a:r>
              <a:rPr lang="de-DE" i="1"/>
              <a:t>Indem sie ihre verschiedenartigen Produkte einander im Austausch als Werte gleichsetzen, setzen sie ihre verschiednen Arbeiten einander als menschliche Arbeit gleich. Sie wissen das nicht, aber sie tun es."</a:t>
            </a:r>
          </a:p>
          <a:p>
            <a:endParaRPr lang="de-DE" i="1"/>
          </a:p>
          <a:p>
            <a:pPr algn="r">
              <a:buFont typeface="Wingdings" pitchFamily="2" charset="2"/>
              <a:buNone/>
            </a:pPr>
            <a:r>
              <a:rPr lang="de-DE"/>
              <a:t>[Marx, Karl: Das Kapital, Erster Band, in: MEW 23, S. 88]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F420878-78D3-4420-92AC-D0C80C95C357}" type="slidenum">
              <a:rPr lang="de-DE"/>
              <a:pPr/>
              <a:t>2</a:t>
            </a:fld>
            <a:endParaRPr lang="de-DE"/>
          </a:p>
        </p:txBody>
      </p:sp>
      <p:sp>
        <p:nvSpPr>
          <p:cNvPr id="12290" name="Rectangle 2"/>
          <p:cNvSpPr>
            <a:spLocks noGrp="1" noChangeArrowheads="1"/>
          </p:cNvSpPr>
          <p:nvPr>
            <p:ph type="title"/>
          </p:nvPr>
        </p:nvSpPr>
        <p:spPr/>
        <p:txBody>
          <a:bodyPr/>
          <a:lstStyle/>
          <a:p>
            <a:r>
              <a:rPr lang="de-DE"/>
              <a:t>Warum </a:t>
            </a:r>
            <a:r>
              <a:rPr lang="de-DE" i="1"/>
              <a:t>Kritik</a:t>
            </a:r>
            <a:r>
              <a:rPr lang="de-DE"/>
              <a:t> der politischen Ökonomie?</a:t>
            </a:r>
          </a:p>
        </p:txBody>
      </p:sp>
      <p:sp>
        <p:nvSpPr>
          <p:cNvPr id="12291" name="Rectangle 3"/>
          <p:cNvSpPr>
            <a:spLocks noGrp="1" noChangeArrowheads="1"/>
          </p:cNvSpPr>
          <p:nvPr>
            <p:ph type="body" idx="1"/>
          </p:nvPr>
        </p:nvSpPr>
        <p:spPr/>
        <p:txBody>
          <a:bodyPr/>
          <a:lstStyle/>
          <a:p>
            <a:r>
              <a:rPr lang="de-DE"/>
              <a:t>Marx hat sicherlich eine Theorie der politischen Ökonomie formuliert, siehe etwa seine Reproduktions- oder Krisentheorie.</a:t>
            </a:r>
          </a:p>
          <a:p>
            <a:endParaRPr lang="de-DE"/>
          </a:p>
          <a:p>
            <a:r>
              <a:rPr lang="de-DE"/>
              <a:t>Aber nicht nur das: Er hat auch eine Kritik der bürgerlichen politischen Ökonomie formuliert.</a:t>
            </a:r>
          </a:p>
          <a:p>
            <a:endParaRPr lang="de-DE"/>
          </a:p>
          <a:p>
            <a:r>
              <a:rPr lang="de-DE"/>
              <a:t>Gegenstand der Kritik:</a:t>
            </a:r>
          </a:p>
          <a:p>
            <a:pPr lvl="1"/>
            <a:r>
              <a:rPr lang="de-DE"/>
              <a:t>die Verhältnisse der bürgerlichen Gesellschaftsformation und ihrer Ökonomie;</a:t>
            </a:r>
          </a:p>
          <a:p>
            <a:pPr lvl="1"/>
            <a:r>
              <a:rPr lang="de-DE"/>
              <a:t>die Ergebnisse der bürgerlichen politischen Ökonomik und</a:t>
            </a:r>
          </a:p>
          <a:p>
            <a:pPr lvl="1"/>
            <a:r>
              <a:rPr lang="de-DE"/>
              <a:t>die Kategorien und Fragestellungen der bürgerlichen politischen Ökonomik.</a:t>
            </a:r>
          </a:p>
          <a:p>
            <a:pPr lvl="1"/>
            <a:endParaRPr lang="de-DE"/>
          </a:p>
          <a:p>
            <a:pPr lvl="1"/>
            <a:endParaRPr lang="de-D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FE3CC25D-E8DD-497E-B364-A225896400D5}" type="slidenum">
              <a:rPr lang="de-DE"/>
              <a:pPr/>
              <a:t>20</a:t>
            </a:fld>
            <a:endParaRPr lang="de-DE"/>
          </a:p>
        </p:txBody>
      </p:sp>
      <p:sp>
        <p:nvSpPr>
          <p:cNvPr id="108546" name="Rectangle 2"/>
          <p:cNvSpPr>
            <a:spLocks noGrp="1" noChangeArrowheads="1"/>
          </p:cNvSpPr>
          <p:nvPr>
            <p:ph type="title"/>
          </p:nvPr>
        </p:nvSpPr>
        <p:spPr/>
        <p:txBody>
          <a:bodyPr/>
          <a:lstStyle/>
          <a:p>
            <a:r>
              <a:rPr lang="de-DE"/>
              <a:t>Warenfetischismus</a:t>
            </a:r>
          </a:p>
        </p:txBody>
      </p:sp>
      <p:sp>
        <p:nvSpPr>
          <p:cNvPr id="108547" name="Rectangle 3"/>
          <p:cNvSpPr>
            <a:spLocks noGrp="1" noChangeArrowheads="1"/>
          </p:cNvSpPr>
          <p:nvPr>
            <p:ph type="body" idx="1"/>
          </p:nvPr>
        </p:nvSpPr>
        <p:spPr/>
        <p:txBody>
          <a:bodyPr/>
          <a:lstStyle/>
          <a:p>
            <a:r>
              <a:rPr lang="de-DE" i="1"/>
              <a:t>"Da die Produzenten erst in gesellschaftlichen Kontakt treten durch den Austausch ihrer Arbeitsprodukte, erscheinen auch die spezifisch gesellschaftlichen Charaktere ihrer Privatarbeiten erst innerhalb dieses Austausches. Oder die Privatarbeiten betätigen sich in der Tat erst als Glieder der gesellschaftlichen Gesamtarbeit durch die Beziehungen, worin der Austausch die Arbeitsprodukte und vermittelst derselben die Produzenten versetzt.</a:t>
            </a:r>
          </a:p>
          <a:p>
            <a:endParaRPr lang="de-DE" i="1"/>
          </a:p>
          <a:p>
            <a:r>
              <a:rPr lang="de-DE" i="1"/>
              <a:t>Den letzteren erscheinen daher die gesellschaftlichen Beziehungen ihrer Privatarbeiten als das, was sie sind, d.h. nicht als unmittelbar gesellschaftliche Verhältnisse der Personen in ihren Arbeiten selbst, sondern vielmehr als sachliche Verhältnisse der Personen und gesellschaftliche Verhältnisse der Sachen."</a:t>
            </a:r>
          </a:p>
          <a:p>
            <a:endParaRPr lang="de-DE" i="1"/>
          </a:p>
          <a:p>
            <a:pPr algn="r">
              <a:buFont typeface="Wingdings" pitchFamily="2" charset="2"/>
              <a:buNone/>
            </a:pPr>
            <a:r>
              <a:rPr lang="de-DE"/>
              <a:t>[Marx, Karl: Das Kapital, Erster Band, in: MEW 23, S. 87]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35DADEB-7EEF-44C7-AFBF-60C5F58BA14F}" type="slidenum">
              <a:rPr lang="de-DE"/>
              <a:pPr/>
              <a:t>21</a:t>
            </a:fld>
            <a:endParaRPr lang="de-DE"/>
          </a:p>
        </p:txBody>
      </p:sp>
      <p:sp>
        <p:nvSpPr>
          <p:cNvPr id="109570" name="Rectangle 2"/>
          <p:cNvSpPr>
            <a:spLocks noGrp="1" noChangeArrowheads="1"/>
          </p:cNvSpPr>
          <p:nvPr>
            <p:ph type="title"/>
          </p:nvPr>
        </p:nvSpPr>
        <p:spPr/>
        <p:txBody>
          <a:bodyPr/>
          <a:lstStyle/>
          <a:p>
            <a:r>
              <a:rPr lang="de-DE"/>
              <a:t>Warenfetischismus</a:t>
            </a:r>
          </a:p>
        </p:txBody>
      </p:sp>
      <p:sp>
        <p:nvSpPr>
          <p:cNvPr id="109571" name="Rectangle 3"/>
          <p:cNvSpPr>
            <a:spLocks noGrp="1" noChangeArrowheads="1"/>
          </p:cNvSpPr>
          <p:nvPr>
            <p:ph type="body" idx="1"/>
          </p:nvPr>
        </p:nvSpPr>
        <p:spPr/>
        <p:txBody>
          <a:bodyPr/>
          <a:lstStyle/>
          <a:p>
            <a:r>
              <a:rPr lang="de-DE"/>
              <a:t>Fetischcharakter äußert sich </a:t>
            </a:r>
            <a:r>
              <a:rPr lang="de-DE" i="1"/>
              <a:t>nicht</a:t>
            </a:r>
            <a:r>
              <a:rPr lang="de-DE"/>
              <a:t> in einem Widerspruch aus Wesen und Erscheinung in Bezug auf die Sachlichkeit der gesellschaftlichen Verhältnisse.</a:t>
            </a:r>
          </a:p>
          <a:p>
            <a:endParaRPr lang="de-DE"/>
          </a:p>
          <a:p>
            <a:r>
              <a:rPr lang="de-DE"/>
              <a:t>Dass den Menschen ihre gesellschaftlichen Beziehungen als sachliche erscheinen, ist tatsächlich aufgrund der Tauschvermitteltheit der Fall. Sachlichkeit (via Tauschvermitteltheit) der gesellschaftlichen Verhältnisse erscheint </a:t>
            </a:r>
            <a:r>
              <a:rPr lang="de-DE" i="1"/>
              <a:t>und</a:t>
            </a:r>
            <a:r>
              <a:rPr lang="de-DE"/>
              <a:t> ist.</a:t>
            </a:r>
          </a:p>
          <a:p>
            <a:endParaRPr lang="de-DE"/>
          </a:p>
          <a:p>
            <a:r>
              <a:rPr lang="de-DE" i="1"/>
              <a:t>"Das Geheimnisvolle der Warenform besteht also einfach darin, dass sie den Menschen die gesellschaftlichen Charaktere ihrer eignen Arbeit als gegenständliche Charaktere der Arbeitsprodukte selbst, als gesellschaftliche Natureigenschaften dieser Dinge zurückspiegelt, daher auch das gesellschaftliche Verhältnis der Produzenten zur Gesamtarbeit als ein außer ihnen existierendes gesellschaftliches Verhältnis von Gegenständen."</a:t>
            </a:r>
          </a:p>
          <a:p>
            <a:endParaRPr lang="de-DE" i="1"/>
          </a:p>
          <a:p>
            <a:pPr algn="r">
              <a:buFont typeface="Wingdings" pitchFamily="2" charset="2"/>
              <a:buNone/>
            </a:pPr>
            <a:r>
              <a:rPr lang="de-DE"/>
              <a:t>[Marx, Karl: Das Kapital, Erster Band, in: MEW 23, S. 86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BB5A8E5-F04D-4806-8891-1FED21D1A09E}" type="slidenum">
              <a:rPr lang="de-DE"/>
              <a:pPr/>
              <a:t>22</a:t>
            </a:fld>
            <a:endParaRPr lang="de-DE"/>
          </a:p>
        </p:txBody>
      </p:sp>
      <p:sp>
        <p:nvSpPr>
          <p:cNvPr id="111618" name="Rectangle 2"/>
          <p:cNvSpPr>
            <a:spLocks noGrp="1" noChangeArrowheads="1"/>
          </p:cNvSpPr>
          <p:nvPr>
            <p:ph type="title"/>
          </p:nvPr>
        </p:nvSpPr>
        <p:spPr/>
        <p:txBody>
          <a:bodyPr/>
          <a:lstStyle/>
          <a:p>
            <a:r>
              <a:rPr lang="de-DE"/>
              <a:t>Warenfetischismus</a:t>
            </a:r>
          </a:p>
        </p:txBody>
      </p:sp>
      <p:sp>
        <p:nvSpPr>
          <p:cNvPr id="111619" name="Rectangle 3"/>
          <p:cNvSpPr>
            <a:spLocks noGrp="1" noChangeArrowheads="1"/>
          </p:cNvSpPr>
          <p:nvPr>
            <p:ph type="body" idx="1"/>
          </p:nvPr>
        </p:nvSpPr>
        <p:spPr/>
        <p:txBody>
          <a:bodyPr/>
          <a:lstStyle/>
          <a:p>
            <a:r>
              <a:rPr lang="de-DE"/>
              <a:t>Der Fetischcharakter besteht also darin, dass die Menschen die Gesellschaftlichkeit ihrer Arbeit, die ja da ist, aber eben nur tauschvermittelt erfolgt, gar nicht mehr sehen.</a:t>
            </a:r>
          </a:p>
          <a:p>
            <a:endParaRPr lang="de-DE"/>
          </a:p>
          <a:p>
            <a:r>
              <a:rPr lang="de-DE"/>
              <a:t>Daraus, dass Gesellschaftlichkeit der Arbeit über Sachen tauschvermittelt ist und daher Sachlichkeit ist und erscheint, folgt offenbar:</a:t>
            </a:r>
          </a:p>
          <a:p>
            <a:endParaRPr lang="de-DE"/>
          </a:p>
          <a:p>
            <a:r>
              <a:rPr lang="de-DE"/>
              <a:t>Gesellschaftlichkeit der Arbeit selbst </a:t>
            </a:r>
            <a:r>
              <a:rPr lang="de-DE" i="1"/>
              <a:t>ist</a:t>
            </a:r>
            <a:r>
              <a:rPr lang="de-DE"/>
              <a:t> zwar, </a:t>
            </a:r>
            <a:r>
              <a:rPr lang="de-DE" i="1"/>
              <a:t>erscheint</a:t>
            </a:r>
            <a:r>
              <a:rPr lang="de-DE"/>
              <a:t> aber </a:t>
            </a:r>
            <a:r>
              <a:rPr lang="de-DE" i="1"/>
              <a:t>nicht</a:t>
            </a:r>
            <a:r>
              <a:rPr lang="de-DE"/>
              <a:t>, sondern wird verschleiert.</a:t>
            </a:r>
          </a:p>
          <a:p>
            <a:endParaRPr lang="de-DE"/>
          </a:p>
          <a:p>
            <a:r>
              <a:rPr lang="de-DE"/>
              <a:t>Da den Menschen die Gesellschaftlichkeit ihrer Arbeit nicht erscheint, sehen sie auch nicht die Möglichkeit einwirkender, regulierender menschlich-gesellschaftlicher Praxis. </a:t>
            </a:r>
          </a:p>
          <a:p>
            <a:endParaRPr lang="de-DE"/>
          </a:p>
          <a:p>
            <a:r>
              <a:rPr lang="de-DE"/>
              <a:t>Tauschvermittelte Sachlichkeit der gesellschaftlichen Arbeit ist eine Besonderheit des Kapitalismus, die keineswegs in allen Gesellschaftsformationen der Fall sein muss.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2B5E2198-5BD5-4A46-B29C-B4A4040EEEAF}" type="slidenum">
              <a:rPr lang="de-DE"/>
              <a:pPr/>
              <a:t>23</a:t>
            </a:fld>
            <a:endParaRPr lang="de-DE"/>
          </a:p>
        </p:txBody>
      </p:sp>
      <p:sp>
        <p:nvSpPr>
          <p:cNvPr id="112642" name="Rectangle 2"/>
          <p:cNvSpPr>
            <a:spLocks noGrp="1" noChangeArrowheads="1"/>
          </p:cNvSpPr>
          <p:nvPr>
            <p:ph type="title"/>
          </p:nvPr>
        </p:nvSpPr>
        <p:spPr/>
        <p:txBody>
          <a:bodyPr/>
          <a:lstStyle/>
          <a:p>
            <a:r>
              <a:rPr lang="de-DE"/>
              <a:t>Warenfetischismus</a:t>
            </a:r>
          </a:p>
        </p:txBody>
      </p:sp>
      <p:sp>
        <p:nvSpPr>
          <p:cNvPr id="112643" name="Rectangle 3"/>
          <p:cNvSpPr>
            <a:spLocks noGrp="1" noChangeArrowheads="1"/>
          </p:cNvSpPr>
          <p:nvPr>
            <p:ph type="body" idx="1"/>
          </p:nvPr>
        </p:nvSpPr>
        <p:spPr/>
        <p:txBody>
          <a:bodyPr/>
          <a:lstStyle/>
          <a:p>
            <a:r>
              <a:rPr lang="de-DE"/>
              <a:t>Preis als mengenmäßiger Ausdruck der sachlichen Geldware wird ja zur Erscheinungsform des Wertes, damit zum Ausdruck eines gesellschaftlichen Verhältnisses: 1 Teilchen = 1 Capri Sonne ist 1,20 Euro wert!</a:t>
            </a:r>
          </a:p>
          <a:p>
            <a:endParaRPr lang="de-DE"/>
          </a:p>
          <a:p>
            <a:r>
              <a:rPr lang="de-DE"/>
              <a:t>Tauschvermittelte Sachlichkeit erscheint den Menschen so</a:t>
            </a:r>
          </a:p>
          <a:p>
            <a:pPr lvl="1"/>
            <a:r>
              <a:rPr lang="de-DE"/>
              <a:t>als verdinglichte Natureigenschaft,</a:t>
            </a:r>
          </a:p>
          <a:p>
            <a:pPr lvl="1"/>
            <a:r>
              <a:rPr lang="de-DE"/>
              <a:t>als schon immer gegebenes und immer da seiendes, unverrückbares, überhistorisches Merkmal der Produktion und Zirkulation von Arbeitsprodukten.</a:t>
            </a:r>
          </a:p>
          <a:p>
            <a:endParaRPr lang="de-DE"/>
          </a:p>
          <a:p>
            <a:r>
              <a:rPr lang="de-DE" i="1"/>
              <a:t>"Was nur für diese </a:t>
            </a:r>
            <a:r>
              <a:rPr lang="de-DE" i="1" u="sng"/>
              <a:t>besondre</a:t>
            </a:r>
            <a:r>
              <a:rPr lang="de-DE" i="1"/>
              <a:t> Produktionsform, die Warenproduktion, gültig ist,</a:t>
            </a:r>
          </a:p>
          <a:p>
            <a:endParaRPr lang="de-DE" i="1"/>
          </a:p>
          <a:p>
            <a:r>
              <a:rPr lang="de-DE" i="1"/>
              <a:t>dass nämlich der </a:t>
            </a:r>
            <a:r>
              <a:rPr lang="de-DE" i="1" u="sng"/>
              <a:t>spezifisch gesellschaftliche</a:t>
            </a:r>
            <a:r>
              <a:rPr lang="de-DE" i="1"/>
              <a:t> Charakter der voneinander unabhängigen Privatarbeiten in ihrer Gleichheit als menschliche Arbeit besteht und die </a:t>
            </a:r>
            <a:r>
              <a:rPr lang="de-DE" i="1" u="sng"/>
              <a:t>Form des Wertcharakters</a:t>
            </a:r>
            <a:r>
              <a:rPr lang="de-DE" i="1"/>
              <a:t> der Arbeitsprodukte annimmt,</a:t>
            </a:r>
          </a:p>
          <a:p>
            <a:endParaRPr lang="de-DE" i="1"/>
          </a:p>
          <a:p>
            <a:r>
              <a:rPr lang="de-DE" i="1"/>
              <a:t>erscheint, vor wie nach jener Entdeckung, den in den Verhältnissen der Warenproduktion Befangenen (.) </a:t>
            </a:r>
            <a:r>
              <a:rPr lang="de-DE" i="1" u="sng"/>
              <a:t>endgültig</a:t>
            </a:r>
            <a:r>
              <a:rPr lang="de-DE" i="1"/>
              <a:t> (...)"</a:t>
            </a:r>
          </a:p>
          <a:p>
            <a:endParaRPr lang="de-DE" i="1"/>
          </a:p>
          <a:p>
            <a:pPr algn="r">
              <a:buFont typeface="Wingdings" pitchFamily="2" charset="2"/>
              <a:buNone/>
            </a:pPr>
            <a:r>
              <a:rPr lang="de-DE"/>
              <a:t>[Marx, Karl: Das Kapital, Erster Band, in: MEW 23, S. 88]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0D812AE9-F796-473D-927F-117CEF562037}" type="slidenum">
              <a:rPr lang="de-DE"/>
              <a:pPr/>
              <a:t>24</a:t>
            </a:fld>
            <a:endParaRPr lang="de-DE"/>
          </a:p>
        </p:txBody>
      </p:sp>
      <p:sp>
        <p:nvSpPr>
          <p:cNvPr id="106498" name="Rectangle 2"/>
          <p:cNvSpPr>
            <a:spLocks noGrp="1" noChangeArrowheads="1"/>
          </p:cNvSpPr>
          <p:nvPr>
            <p:ph type="title"/>
          </p:nvPr>
        </p:nvSpPr>
        <p:spPr/>
        <p:txBody>
          <a:bodyPr/>
          <a:lstStyle/>
          <a:p>
            <a:r>
              <a:rPr lang="de-DE"/>
              <a:t>Erste Antworten auf die kategorialen Fragen</a:t>
            </a:r>
          </a:p>
        </p:txBody>
      </p:sp>
      <p:sp>
        <p:nvSpPr>
          <p:cNvPr id="106499" name="Rectangle 3"/>
          <p:cNvSpPr>
            <a:spLocks noGrp="1" noChangeArrowheads="1"/>
          </p:cNvSpPr>
          <p:nvPr>
            <p:ph type="body" idx="1"/>
          </p:nvPr>
        </p:nvSpPr>
        <p:spPr/>
        <p:txBody>
          <a:bodyPr/>
          <a:lstStyle/>
          <a:p>
            <a:r>
              <a:rPr lang="de-DE"/>
              <a:t>Wie leiten gesellschaftliche Strukturen das Handeln der Individuen an?</a:t>
            </a:r>
          </a:p>
          <a:p>
            <a:pPr>
              <a:buFont typeface="Wingdings" pitchFamily="2" charset="2"/>
              <a:buNone/>
            </a:pPr>
            <a:r>
              <a:rPr lang="de-DE">
                <a:solidFill>
                  <a:schemeClr val="bg1"/>
                </a:solidFill>
              </a:rPr>
              <a:t>	Gesellschaftliche Strukturen wie Arbeitsteilung, Konkurrenz schreiben einen Handlungskorridor vor, in dem sich Individuen nur bewegen können.</a:t>
            </a:r>
            <a:br>
              <a:rPr lang="de-DE">
                <a:solidFill>
                  <a:schemeClr val="bg1"/>
                </a:solidFill>
              </a:rPr>
            </a:br>
            <a:endParaRPr lang="de-DE">
              <a:solidFill>
                <a:schemeClr val="bg1"/>
              </a:solidFill>
            </a:endParaRPr>
          </a:p>
          <a:p>
            <a:r>
              <a:rPr lang="de-DE"/>
              <a:t>Wie werden gesellschaftlichen Strukturen durch das Handeln der Individuen konstituiert?</a:t>
            </a:r>
          </a:p>
          <a:p>
            <a:pPr>
              <a:buFont typeface="Wingdings" pitchFamily="2" charset="2"/>
              <a:buNone/>
            </a:pPr>
            <a:r>
              <a:rPr lang="de-DE"/>
              <a:t>	</a:t>
            </a:r>
            <a:r>
              <a:rPr lang="de-DE">
                <a:solidFill>
                  <a:schemeClr val="bg1"/>
                </a:solidFill>
              </a:rPr>
              <a:t>Indem die Menschen unbewusst und unabgestimmt kollektiv handeln, produzieren sie eine Struktur, die sich verselbständigt und als stummer Zwang auf sie rückwirkt.</a:t>
            </a:r>
          </a:p>
          <a:p>
            <a:endParaRPr lang="de-DE"/>
          </a:p>
          <a:p>
            <a:r>
              <a:rPr lang="de-DE"/>
              <a:t>Welchen Inhalt und welche Formen nehmen gesellschaftliche Verhältnisse an, und warum ist das so?</a:t>
            </a:r>
          </a:p>
          <a:p>
            <a:pPr>
              <a:buFont typeface="Wingdings" pitchFamily="2" charset="2"/>
              <a:buNone/>
            </a:pPr>
            <a:r>
              <a:rPr lang="de-DE">
                <a:solidFill>
                  <a:schemeClr val="bg1"/>
                </a:solidFill>
              </a:rPr>
              <a:t>	Gesellschaftliche Strukturen wie Arbeitsteilung, Konkurrenz begründen gesellschaftliche Formen wie Wert, Tauschwert, Kapital.</a:t>
            </a:r>
          </a:p>
          <a:p>
            <a:endParaRPr lang="de-DE">
              <a:solidFill>
                <a:schemeClr val="bg1"/>
              </a:solidFill>
            </a:endParaRPr>
          </a:p>
          <a:p>
            <a:r>
              <a:rPr lang="de-DE"/>
              <a:t>Warum vermitteln durch Menschen gemachte Verhältnisse gleichwohl den Eindruck, unveränderlich und gleichsam natürlich zu sein?</a:t>
            </a:r>
          </a:p>
          <a:p>
            <a:pPr>
              <a:buFont typeface="Wingdings" pitchFamily="2" charset="2"/>
              <a:buNone/>
            </a:pPr>
            <a:r>
              <a:rPr lang="de-DE"/>
              <a:t>	</a:t>
            </a:r>
            <a:r>
              <a:rPr lang="de-DE">
                <a:solidFill>
                  <a:schemeClr val="bg1"/>
                </a:solidFill>
              </a:rPr>
              <a:t>Die menschlichen Verhältnisse stellen sich notwendigerweise in sachlichen Formen dar, die den gesellschaftlich-menschlichen Ursprung nicht offen legen.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2EC38840-ABCA-4AEA-A59B-202AEBE6C338}" type="slidenum">
              <a:rPr lang="de-DE"/>
              <a:pPr/>
              <a:t>25</a:t>
            </a:fld>
            <a:endParaRPr lang="de-DE"/>
          </a:p>
        </p:txBody>
      </p:sp>
      <p:sp>
        <p:nvSpPr>
          <p:cNvPr id="20482" name="Rectangle 2"/>
          <p:cNvSpPr>
            <a:spLocks noGrp="1" noChangeArrowheads="1"/>
          </p:cNvSpPr>
          <p:nvPr>
            <p:ph type="title"/>
          </p:nvPr>
        </p:nvSpPr>
        <p:spPr/>
        <p:txBody>
          <a:bodyPr/>
          <a:lstStyle/>
          <a:p>
            <a:r>
              <a:rPr lang="de-DE"/>
              <a:t>Wert als gesellschaftliche Kategorie</a:t>
            </a:r>
          </a:p>
        </p:txBody>
      </p:sp>
      <p:sp>
        <p:nvSpPr>
          <p:cNvPr id="20483" name="Rectangle 3"/>
          <p:cNvSpPr>
            <a:spLocks noGrp="1" noChangeArrowheads="1"/>
          </p:cNvSpPr>
          <p:nvPr>
            <p:ph type="body" idx="1"/>
          </p:nvPr>
        </p:nvSpPr>
        <p:spPr/>
        <p:txBody>
          <a:bodyPr/>
          <a:lstStyle/>
          <a:p>
            <a:r>
              <a:rPr lang="de-DE"/>
              <a:t>Anders als Smith und Ricardo verfolgt Marx also keinen rein substanzorientierten Wertansatz.</a:t>
            </a:r>
          </a:p>
          <a:p>
            <a:endParaRPr lang="de-DE"/>
          </a:p>
          <a:p>
            <a:r>
              <a:rPr lang="de-DE"/>
              <a:t>Es kommt nicht einfach darauf an, wie viel individuelle Arbeit, gemessen in Arbeitszeit, in einer Ware "drinsteckt".</a:t>
            </a:r>
          </a:p>
          <a:p>
            <a:endParaRPr lang="de-DE"/>
          </a:p>
          <a:p>
            <a:r>
              <a:rPr lang="de-DE"/>
              <a:t>Es kommt vielmehr darauf an, inwiefern die Gesellschaft die verrichtete individuelle Arbeit und damit die geleistete Arbeitszeit als gesellschaftlich notwendig ansieht, so dass die privat verausgabte, individuelle Arbeit als Wert bildende abstrakte Arbeit </a:t>
            </a:r>
            <a:r>
              <a:rPr lang="de-DE" i="1"/>
              <a:t>gilt</a:t>
            </a:r>
            <a:r>
              <a:rPr lang="de-DE"/>
              <a:t>.</a:t>
            </a:r>
          </a:p>
          <a:p>
            <a:endParaRPr lang="de-DE"/>
          </a:p>
          <a:p>
            <a:r>
              <a:rPr lang="de-DE"/>
              <a:t>Wert ist damit eine gesellschaftliche Kategorie, was sich an drei Reduktionen individueller Akte auf gesellschaftliche Verhältnisse zeigt:</a:t>
            </a:r>
          </a:p>
          <a:p>
            <a:pPr lvl="1">
              <a:buFont typeface="Arial" charset="0"/>
              <a:buAutoNum type="arabicPeriod"/>
            </a:pPr>
            <a:r>
              <a:rPr lang="de-DE"/>
              <a:t>Reduktion individuell verausgabter Arbeitszeit auf gesellschaftlich notwendige Arbeitszeit;</a:t>
            </a:r>
          </a:p>
          <a:p>
            <a:pPr lvl="1">
              <a:buFont typeface="Arial" charset="0"/>
              <a:buAutoNum type="arabicPeriod"/>
            </a:pPr>
            <a:r>
              <a:rPr lang="de-DE"/>
              <a:t>Reduktion individuell verausgabter Arbeitszeit auf gesellschaftlich notwendige</a:t>
            </a:r>
            <a:br>
              <a:rPr lang="de-DE"/>
            </a:br>
            <a:r>
              <a:rPr lang="de-DE" i="1"/>
              <a:t>und</a:t>
            </a:r>
            <a:r>
              <a:rPr lang="de-DE"/>
              <a:t> durch zahlungsfähige Nachfrage als notwendig erachtete Arbeitszeit;</a:t>
            </a:r>
          </a:p>
          <a:p>
            <a:pPr lvl="1">
              <a:buFont typeface="Arial" charset="0"/>
              <a:buAutoNum type="arabicPeriod"/>
            </a:pPr>
            <a:r>
              <a:rPr lang="de-DE"/>
              <a:t>Reduktion individuell verausgabter komplizierter Arbeitszeit auf gesellschaftlich notwendige einfache Arbeitszeit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67A3D48-F16E-4A07-9983-566F29AEF374}" type="slidenum">
              <a:rPr lang="de-DE"/>
              <a:pPr/>
              <a:t>26</a:t>
            </a:fld>
            <a:endParaRPr lang="de-DE"/>
          </a:p>
        </p:txBody>
      </p:sp>
      <p:sp>
        <p:nvSpPr>
          <p:cNvPr id="22530" name="Rectangle 2"/>
          <p:cNvSpPr>
            <a:spLocks noGrp="1" noChangeArrowheads="1"/>
          </p:cNvSpPr>
          <p:nvPr>
            <p:ph type="title"/>
          </p:nvPr>
        </p:nvSpPr>
        <p:spPr/>
        <p:txBody>
          <a:bodyPr/>
          <a:lstStyle/>
          <a:p>
            <a:r>
              <a:rPr lang="de-DE"/>
              <a:t>Erste gesellschaftliche Reduktion</a:t>
            </a:r>
          </a:p>
        </p:txBody>
      </p:sp>
      <p:sp>
        <p:nvSpPr>
          <p:cNvPr id="22531" name="Rectangle 3"/>
          <p:cNvSpPr>
            <a:spLocks noGrp="1" noChangeArrowheads="1"/>
          </p:cNvSpPr>
          <p:nvPr>
            <p:ph type="body" idx="1"/>
          </p:nvPr>
        </p:nvSpPr>
        <p:spPr/>
        <p:txBody>
          <a:bodyPr/>
          <a:lstStyle/>
          <a:p>
            <a:r>
              <a:rPr lang="de-DE"/>
              <a:t>Nur jene Arbeit, die gesellschaftlich durchschnittlich notwendig ist, gilt als Wert bestimmend, also nur in durchschnittlicher Arbeitproduktivität verrichtete Arbeit.</a:t>
            </a:r>
          </a:p>
          <a:p>
            <a:endParaRPr lang="de-DE"/>
          </a:p>
          <a:p>
            <a:r>
              <a:rPr lang="de-DE" i="1"/>
              <a:t>"Es könnte scheinen, dass, wenn der Wert einer Ware durch das während ihrer Produktion verausgabte Arbeitsquantum bestimmt ist, je fauler oder ungeschickter ein Mann, desto wertvoller seine Ware, weil er desto mehr Zeit zu ihrer Verfertigung braucht.</a:t>
            </a:r>
          </a:p>
          <a:p>
            <a:endParaRPr lang="de-DE" i="1"/>
          </a:p>
          <a:p>
            <a:r>
              <a:rPr lang="de-DE" i="1"/>
              <a:t>Die Arbeit jedoch, welche die Substanz der Werte bildet, ist gleiche menschliche Arbeit, Verausgabung derselben menschlichen Arbeitskraft.</a:t>
            </a:r>
          </a:p>
          <a:p>
            <a:endParaRPr lang="de-DE" i="1"/>
          </a:p>
          <a:p>
            <a:r>
              <a:rPr lang="de-DE" i="1"/>
              <a:t>Es ist also nur das Quantum gesellschaftlich notwendiger Arbeit oder die zur Herstellung eines Gebrauchswerts gesellschaftlich notwendige Arbeitszeit, welche seine Wertgröße bestimmt."</a:t>
            </a:r>
          </a:p>
          <a:p>
            <a:endParaRPr lang="de-DE" i="1"/>
          </a:p>
          <a:p>
            <a:pPr algn="r">
              <a:buFont typeface="Wingdings" pitchFamily="2" charset="2"/>
              <a:buNone/>
            </a:pPr>
            <a:r>
              <a:rPr lang="de-DE"/>
              <a:t>[Marx, Karl: Das Kapital, Erster Band, in: MEW 23, S. 54]</a:t>
            </a:r>
          </a:p>
          <a:p>
            <a:endParaRPr lang="de-DE"/>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DA5CF8D-0513-4B6C-A297-B8968CDEDAE8}" type="slidenum">
              <a:rPr lang="de-DE"/>
              <a:pPr/>
              <a:t>27</a:t>
            </a:fld>
            <a:endParaRPr lang="de-DE"/>
          </a:p>
        </p:txBody>
      </p:sp>
      <p:sp>
        <p:nvSpPr>
          <p:cNvPr id="28674" name="Rectangle 2"/>
          <p:cNvSpPr>
            <a:spLocks noGrp="1" noChangeArrowheads="1"/>
          </p:cNvSpPr>
          <p:nvPr>
            <p:ph type="title"/>
          </p:nvPr>
        </p:nvSpPr>
        <p:spPr/>
        <p:txBody>
          <a:bodyPr/>
          <a:lstStyle/>
          <a:p>
            <a:r>
              <a:rPr lang="de-DE"/>
              <a:t>Zweite gesellschaftliche Reduktion</a:t>
            </a:r>
          </a:p>
        </p:txBody>
      </p:sp>
      <p:sp>
        <p:nvSpPr>
          <p:cNvPr id="28675" name="Rectangle 3"/>
          <p:cNvSpPr>
            <a:spLocks noGrp="1" noChangeArrowheads="1"/>
          </p:cNvSpPr>
          <p:nvPr>
            <p:ph type="body" idx="1"/>
          </p:nvPr>
        </p:nvSpPr>
        <p:spPr/>
        <p:txBody>
          <a:bodyPr/>
          <a:lstStyle/>
          <a:p>
            <a:r>
              <a:rPr lang="de-DE"/>
              <a:t>Nur bei der Produktion verausgabte gesellschaftlich durchschnittlich notwendige Arbeit, die auch von der Gesellschaft nachgefragt wird, bildet Wert.</a:t>
            </a:r>
          </a:p>
          <a:p>
            <a:endParaRPr lang="de-DE"/>
          </a:p>
          <a:p>
            <a:r>
              <a:rPr lang="de-DE" i="1"/>
              <a:t>"Gesetzt endlich, jedes auf dem Markt vorhandne Stück Leinwand enthalte nur gesellschaftlich notwendige Arbeitszeit. Trotzdem kann die Gesamtsumme dieser Stücke überflüssig verausgabte Arbeitszeit enthalten.</a:t>
            </a:r>
          </a:p>
          <a:p>
            <a:endParaRPr lang="de-DE" i="1"/>
          </a:p>
          <a:p>
            <a:r>
              <a:rPr lang="de-DE" i="1"/>
              <a:t>Vermag der Marktmagen das Gesamtquantum Leinwand, zum Normalpreis von 2 sh. per Elle, nicht zu absorbieren, so beweist das, dass ein zu großer Teil der gesellschaftlichen Gesamtarbeitszeit in der Form der Leinweberei verausgabt wurde."</a:t>
            </a:r>
          </a:p>
          <a:p>
            <a:endParaRPr lang="de-DE"/>
          </a:p>
          <a:p>
            <a:pPr algn="r">
              <a:buFont typeface="Wingdings" pitchFamily="2" charset="2"/>
              <a:buNone/>
            </a:pPr>
            <a:r>
              <a:rPr lang="de-DE"/>
              <a:t> [Marx, Karl: Das Kapital, Erster Band, in: MEW 23, S. 121 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53C99B7F-B0F9-4F1B-A553-00EA77F84C6E}" type="slidenum">
              <a:rPr lang="de-DE"/>
              <a:pPr/>
              <a:t>28</a:t>
            </a:fld>
            <a:endParaRPr lang="de-DE"/>
          </a:p>
        </p:txBody>
      </p:sp>
      <p:sp>
        <p:nvSpPr>
          <p:cNvPr id="29698" name="Rectangle 2"/>
          <p:cNvSpPr>
            <a:spLocks noGrp="1" noChangeArrowheads="1"/>
          </p:cNvSpPr>
          <p:nvPr>
            <p:ph type="title"/>
          </p:nvPr>
        </p:nvSpPr>
        <p:spPr/>
        <p:txBody>
          <a:bodyPr/>
          <a:lstStyle/>
          <a:p>
            <a:r>
              <a:rPr lang="de-DE"/>
              <a:t>Dritte gesellschaftliche Reduktion</a:t>
            </a:r>
          </a:p>
        </p:txBody>
      </p:sp>
      <p:sp>
        <p:nvSpPr>
          <p:cNvPr id="29699" name="Rectangle 3"/>
          <p:cNvSpPr>
            <a:spLocks noGrp="1" noChangeArrowheads="1"/>
          </p:cNvSpPr>
          <p:nvPr>
            <p:ph type="body" idx="1"/>
          </p:nvPr>
        </p:nvSpPr>
        <p:spPr/>
        <p:txBody>
          <a:bodyPr/>
          <a:lstStyle/>
          <a:p>
            <a:r>
              <a:rPr lang="de-DE"/>
              <a:t>Individuell komplizierte Arbeit gilt durch gesellschaftliche Standardisierung als multiplizierte einfache Arbeit.</a:t>
            </a:r>
          </a:p>
          <a:p>
            <a:endParaRPr lang="de-DE"/>
          </a:p>
          <a:p>
            <a:r>
              <a:rPr lang="de-DE" i="1"/>
              <a:t>"Eine Ware mag das Produkt der kompliziertesten Arbeit sein, ihr Wert setzt sie dem Produkt einfacher Arbeit gleich und stellt daher selbst nur ein bestimmtes Quantum einfacher Arbeit dar.</a:t>
            </a:r>
          </a:p>
          <a:p>
            <a:endParaRPr lang="de-DE" i="1"/>
          </a:p>
          <a:p>
            <a:r>
              <a:rPr lang="de-DE" i="1"/>
              <a:t>Die verschiednen Proportionen, worin verschiedne Arbeitsarten auf einfache Arbeit als</a:t>
            </a:r>
            <a:br>
              <a:rPr lang="de-DE" i="1"/>
            </a:br>
            <a:r>
              <a:rPr lang="de-DE" i="1"/>
              <a:t>ihre Maßeinheit reduziert sind, werden durch einen gesellschaftlichen Prozess hinter dem Rücken der Produzenten festgesetzt und scheinen ihnen daher durch das Herkommen gegeben.</a:t>
            </a:r>
          </a:p>
          <a:p>
            <a:endParaRPr lang="de-DE" i="1"/>
          </a:p>
          <a:p>
            <a:r>
              <a:rPr lang="de-DE" i="1"/>
              <a:t>Der Vereinfachung halber gilt uns im Folgenden jede Art Arbeitskraft unmittelbar für einfache Arbeitskraft, wodurch nur die Mühe der Reduktion erspart wird."</a:t>
            </a:r>
          </a:p>
          <a:p>
            <a:endParaRPr lang="de-DE" i="1"/>
          </a:p>
          <a:p>
            <a:pPr algn="r">
              <a:buFont typeface="Wingdings" pitchFamily="2" charset="2"/>
              <a:buNone/>
            </a:pPr>
            <a:r>
              <a:rPr lang="de-DE"/>
              <a:t>[Marx, Karl: Das Kapital, Erster Band, in: MEW 23, S. 59]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2236DEFA-2095-4F4F-8905-C2BE870B71FB}" type="slidenum">
              <a:rPr lang="de-DE"/>
              <a:pPr/>
              <a:t>29</a:t>
            </a:fld>
            <a:endParaRPr lang="de-DE"/>
          </a:p>
        </p:txBody>
      </p:sp>
      <p:sp>
        <p:nvSpPr>
          <p:cNvPr id="72706" name="Rectangle 2"/>
          <p:cNvSpPr>
            <a:spLocks noGrp="1" noChangeArrowheads="1"/>
          </p:cNvSpPr>
          <p:nvPr>
            <p:ph type="title"/>
          </p:nvPr>
        </p:nvSpPr>
        <p:spPr/>
        <p:txBody>
          <a:bodyPr/>
          <a:lstStyle/>
          <a:p>
            <a:r>
              <a:rPr lang="de-DE"/>
              <a:t>Marxsche Grundbegriffe der Wertrechnung</a:t>
            </a:r>
          </a:p>
        </p:txBody>
      </p:sp>
      <p:sp>
        <p:nvSpPr>
          <p:cNvPr id="72707" name="Rectangle 3"/>
          <p:cNvSpPr>
            <a:spLocks noGrp="1" noChangeArrowheads="1"/>
          </p:cNvSpPr>
          <p:nvPr>
            <p:ph type="body" idx="1"/>
          </p:nvPr>
        </p:nvSpPr>
        <p:spPr/>
        <p:txBody>
          <a:bodyPr/>
          <a:lstStyle/>
          <a:p>
            <a:r>
              <a:rPr lang="de-DE"/>
              <a:t>Der Wert einer Ware folgt der Arbeitszeit zu ihrer Herstellung:</a:t>
            </a:r>
          </a:p>
          <a:p>
            <a:pPr lvl="1"/>
            <a:r>
              <a:rPr lang="de-DE"/>
              <a:t>durch Wert</a:t>
            </a:r>
            <a:r>
              <a:rPr lang="de-DE" i="1"/>
              <a:t>übertragung</a:t>
            </a:r>
            <a:r>
              <a:rPr lang="de-DE"/>
              <a:t> bei der Verrichtung der konkreten Arbeit die Zeit zur Produktion der verwendeten Produktionsmittel;</a:t>
            </a:r>
          </a:p>
          <a:p>
            <a:pPr lvl="1"/>
            <a:r>
              <a:rPr lang="de-DE"/>
              <a:t>durch Wert</a:t>
            </a:r>
            <a:r>
              <a:rPr lang="de-DE" i="1"/>
              <a:t>schöpfung</a:t>
            </a:r>
            <a:r>
              <a:rPr lang="de-DE"/>
              <a:t> im Sinne abstrakter Arbeit die neu zugesetzte Zeit zur Produktion der Waren.</a:t>
            </a:r>
          </a:p>
          <a:p>
            <a:endParaRPr lang="de-DE"/>
          </a:p>
          <a:p>
            <a:r>
              <a:rPr lang="de-DE"/>
              <a:t>Konstantes Kapital c = der Wert der eingesetzten Produktionsmittel, d. h.</a:t>
            </a:r>
          </a:p>
          <a:p>
            <a:pPr lvl="1"/>
            <a:r>
              <a:rPr lang="de-DE"/>
              <a:t>der übertragene Wert der Roh-/Hilfsstoffe plus</a:t>
            </a:r>
          </a:p>
          <a:p>
            <a:pPr lvl="1"/>
            <a:r>
              <a:rPr lang="de-DE"/>
              <a:t>der Wert der Abschreibungen der Maschinen </a:t>
            </a:r>
            <a:r>
              <a:rPr lang="de-DE">
                <a:sym typeface="Symbol" pitchFamily="18" charset="2"/>
              </a:rPr>
              <a:t></a:t>
            </a:r>
          </a:p>
          <a:p>
            <a:pPr lvl="1"/>
            <a:r>
              <a:rPr lang="de-DE"/>
              <a:t>Konstantes Kapital wird 1:1 übertragen, bleibt also konstant im Wert.</a:t>
            </a:r>
          </a:p>
          <a:p>
            <a:endParaRPr lang="de-DE"/>
          </a:p>
          <a:p>
            <a:r>
              <a:rPr lang="de-DE"/>
              <a:t>Variables Kapital v = der Wert der eingesetzten Arbeitskräfte, d. h.</a:t>
            </a:r>
          </a:p>
          <a:p>
            <a:pPr lvl="1"/>
            <a:r>
              <a:rPr lang="de-DE"/>
              <a:t>der Wert der Lebensmittel, die zur Reproduktion der Arbeitskräfte erforderlich sind, der in Geldform als Lohn ausgezahlt wird.</a:t>
            </a:r>
          </a:p>
          <a:p>
            <a:pPr lvl="1"/>
            <a:r>
              <a:rPr lang="de-DE"/>
              <a:t>Der Wert der Ware Arbeitskraft ist kleiner (daher 'variabel') als der Wert, den die Ware Arbeitskraft durch Wertschöpfung neu zusetzt.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36FBAFC4-CB3C-4479-9346-E838441FBA97}" type="slidenum">
              <a:rPr lang="de-DE"/>
              <a:pPr/>
              <a:t>3</a:t>
            </a:fld>
            <a:endParaRPr lang="de-DE"/>
          </a:p>
        </p:txBody>
      </p:sp>
      <p:sp>
        <p:nvSpPr>
          <p:cNvPr id="14338" name="Rectangle 2"/>
          <p:cNvSpPr>
            <a:spLocks noGrp="1" noChangeArrowheads="1"/>
          </p:cNvSpPr>
          <p:nvPr>
            <p:ph type="title"/>
          </p:nvPr>
        </p:nvSpPr>
        <p:spPr/>
        <p:txBody>
          <a:bodyPr/>
          <a:lstStyle/>
          <a:p>
            <a:r>
              <a:rPr lang="de-DE"/>
              <a:t>Kategoriale Kritik anhand von Fragen</a:t>
            </a:r>
          </a:p>
        </p:txBody>
      </p:sp>
      <p:sp>
        <p:nvSpPr>
          <p:cNvPr id="14339" name="Rectangle 3"/>
          <p:cNvSpPr>
            <a:spLocks noGrp="1" noChangeArrowheads="1"/>
          </p:cNvSpPr>
          <p:nvPr>
            <p:ph type="body" idx="1"/>
          </p:nvPr>
        </p:nvSpPr>
        <p:spPr/>
        <p:txBody>
          <a:bodyPr/>
          <a:lstStyle/>
          <a:p>
            <a:r>
              <a:rPr lang="de-DE" dirty="0"/>
              <a:t>Wie leiten gesellschaftliche Strukturen das Handeln der Individuen an?</a:t>
            </a:r>
          </a:p>
          <a:p>
            <a:pPr>
              <a:buFont typeface="Wingdings" pitchFamily="2" charset="2"/>
              <a:buNone/>
            </a:pPr>
            <a:r>
              <a:rPr lang="de-DE" dirty="0">
                <a:solidFill>
                  <a:schemeClr val="bg1"/>
                </a:solidFill>
              </a:rPr>
              <a:t>	</a:t>
            </a:r>
          </a:p>
          <a:p>
            <a:r>
              <a:rPr lang="de-DE"/>
              <a:t>Wie werden gesellschaftliche Strukturen durch das Handeln der Individuen konstituiert?</a:t>
            </a:r>
          </a:p>
          <a:p>
            <a:pPr>
              <a:buFont typeface="Wingdings" pitchFamily="2" charset="2"/>
              <a:buNone/>
            </a:pPr>
            <a:r>
              <a:rPr lang="de-DE" dirty="0"/>
              <a:t>	</a:t>
            </a:r>
          </a:p>
          <a:p>
            <a:r>
              <a:rPr lang="de-DE" dirty="0"/>
              <a:t>Welchen Inhalt und welche Formen nehmen gesellschaftliche Verhältnisse an, und warum ist das so?</a:t>
            </a:r>
          </a:p>
          <a:p>
            <a:pPr>
              <a:buFont typeface="Wingdings" pitchFamily="2" charset="2"/>
              <a:buNone/>
            </a:pPr>
            <a:r>
              <a:rPr lang="de-DE" dirty="0">
                <a:solidFill>
                  <a:schemeClr val="bg1"/>
                </a:solidFill>
              </a:rPr>
              <a:t>	</a:t>
            </a:r>
          </a:p>
          <a:p>
            <a:r>
              <a:rPr lang="de-DE" dirty="0"/>
              <a:t>Warum vermitteln durch Menschen gemachte Verhältnisse gleichwohl den Eindruck, unveränderlich und gleichsam natürlich zu sein?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8BDAC3E9-568F-461C-B079-57F11A37381B}" type="slidenum">
              <a:rPr lang="de-DE"/>
              <a:pPr/>
              <a:t>30</a:t>
            </a:fld>
            <a:endParaRPr lang="de-DE"/>
          </a:p>
        </p:txBody>
      </p:sp>
      <p:sp>
        <p:nvSpPr>
          <p:cNvPr id="73730" name="Rectangle 2"/>
          <p:cNvSpPr>
            <a:spLocks noGrp="1" noChangeArrowheads="1"/>
          </p:cNvSpPr>
          <p:nvPr>
            <p:ph type="title"/>
          </p:nvPr>
        </p:nvSpPr>
        <p:spPr/>
        <p:txBody>
          <a:bodyPr/>
          <a:lstStyle/>
          <a:p>
            <a:r>
              <a:rPr lang="de-DE"/>
              <a:t>Marxsche Grundbegriffe der Wertrechnung</a:t>
            </a:r>
          </a:p>
        </p:txBody>
      </p:sp>
      <p:sp>
        <p:nvSpPr>
          <p:cNvPr id="73731" name="Rectangle 3"/>
          <p:cNvSpPr>
            <a:spLocks noGrp="1" noChangeArrowheads="1"/>
          </p:cNvSpPr>
          <p:nvPr>
            <p:ph type="body" idx="1"/>
          </p:nvPr>
        </p:nvSpPr>
        <p:spPr/>
        <p:txBody>
          <a:bodyPr/>
          <a:lstStyle/>
          <a:p>
            <a:r>
              <a:rPr lang="de-DE"/>
              <a:t>Wertprodukt ≠ Produktwert</a:t>
            </a:r>
          </a:p>
          <a:p>
            <a:pPr lvl="1"/>
            <a:r>
              <a:rPr lang="de-DE"/>
              <a:t>Wertprodukt = v + m (= Wertschöpfung);</a:t>
            </a:r>
          </a:p>
          <a:p>
            <a:pPr lvl="1"/>
            <a:r>
              <a:rPr lang="de-DE"/>
              <a:t>Produktwert = c + v + m.</a:t>
            </a:r>
          </a:p>
          <a:p>
            <a:endParaRPr lang="de-DE"/>
          </a:p>
          <a:p>
            <a:r>
              <a:rPr lang="de-DE"/>
              <a:t>Mehrwert m, d. h.</a:t>
            </a:r>
          </a:p>
          <a:p>
            <a:pPr lvl="1"/>
            <a:r>
              <a:rPr lang="de-DE"/>
              <a:t>die Differenz zwischen neu zugesetzter Arbeitszeit (Wertschöpfung) und der Zeit zur Reproduktion der Arbeitskräfte.</a:t>
            </a:r>
          </a:p>
          <a:p>
            <a:pPr lvl="1"/>
            <a:r>
              <a:rPr lang="de-DE"/>
              <a:t>Da die Wertschöpfung v + m beträgt, ist der Mehrwert Wertschöpfung abzgl. Lohn, also:</a:t>
            </a:r>
            <a:br>
              <a:rPr lang="de-DE"/>
            </a:br>
            <a:r>
              <a:rPr lang="de-DE"/>
              <a:t>m = (v + m) – v.</a:t>
            </a:r>
          </a:p>
          <a:p>
            <a:pPr lvl="1"/>
            <a:r>
              <a:rPr lang="de-DE"/>
              <a:t>Man kann m auch als Differenz zwischen Produktwert und allen Kosten auffassen, also:</a:t>
            </a:r>
            <a:br>
              <a:rPr lang="de-DE"/>
            </a:br>
            <a:r>
              <a:rPr lang="de-DE"/>
              <a:t>m = (c + v + m) – (c + v).</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762C6ED-AD28-4158-A18E-3D10C8D9099B}" type="slidenum">
              <a:rPr lang="de-DE"/>
              <a:pPr/>
              <a:t>31</a:t>
            </a:fld>
            <a:endParaRPr lang="de-DE"/>
          </a:p>
        </p:txBody>
      </p:sp>
      <p:sp>
        <p:nvSpPr>
          <p:cNvPr id="117762" name="Rectangle 2"/>
          <p:cNvSpPr>
            <a:spLocks noGrp="1" noChangeArrowheads="1"/>
          </p:cNvSpPr>
          <p:nvPr>
            <p:ph type="title"/>
          </p:nvPr>
        </p:nvSpPr>
        <p:spPr/>
        <p:txBody>
          <a:bodyPr/>
          <a:lstStyle/>
          <a:p>
            <a:r>
              <a:rPr lang="de-DE" dirty="0"/>
              <a:t>Die Warenzirkulation W – G – W bzw. kurz: WGW</a:t>
            </a:r>
          </a:p>
        </p:txBody>
      </p:sp>
      <p:sp>
        <p:nvSpPr>
          <p:cNvPr id="117763" name="Rectangle 3"/>
          <p:cNvSpPr>
            <a:spLocks noGrp="1" noChangeArrowheads="1"/>
          </p:cNvSpPr>
          <p:nvPr>
            <p:ph type="body" idx="1"/>
          </p:nvPr>
        </p:nvSpPr>
        <p:spPr/>
        <p:txBody>
          <a:bodyPr/>
          <a:lstStyle/>
          <a:p>
            <a:pPr>
              <a:lnSpc>
                <a:spcPct val="90000"/>
              </a:lnSpc>
            </a:pPr>
            <a:r>
              <a:rPr lang="de-DE" dirty="0"/>
              <a:t>WGW ist die bereits vor dem Kapitalismus, aber auch noch im Kapitalismus vorfindbare Warenzirkulation.</a:t>
            </a:r>
          </a:p>
          <a:p>
            <a:pPr>
              <a:lnSpc>
                <a:spcPct val="90000"/>
              </a:lnSpc>
            </a:pPr>
            <a:endParaRPr lang="de-DE" dirty="0"/>
          </a:p>
          <a:p>
            <a:pPr>
              <a:lnSpc>
                <a:spcPct val="90000"/>
              </a:lnSpc>
            </a:pPr>
            <a:r>
              <a:rPr lang="de-DE" dirty="0"/>
              <a:t>Bei WGW wird eine zuvor produzierte Ware verkauft, um mit dem erlösten Geld eine andere Ware zu kaufen. </a:t>
            </a:r>
          </a:p>
          <a:p>
            <a:pPr>
              <a:lnSpc>
                <a:spcPct val="90000"/>
              </a:lnSpc>
            </a:pPr>
            <a:endParaRPr lang="de-DE" dirty="0"/>
          </a:p>
          <a:p>
            <a:pPr>
              <a:lnSpc>
                <a:spcPct val="90000"/>
              </a:lnSpc>
            </a:pPr>
            <a:r>
              <a:rPr lang="de-DE" dirty="0"/>
              <a:t>Bsp.: Die Zirkulation (Leinwand – Geld – Bibel) des Handwerkers A mit drei </a:t>
            </a:r>
            <a:r>
              <a:rPr lang="de-DE" dirty="0" err="1"/>
              <a:t>Zirkulationen</a:t>
            </a:r>
            <a:r>
              <a:rPr lang="de-DE" dirty="0"/>
              <a:t>:</a:t>
            </a:r>
          </a:p>
          <a:p>
            <a:pPr lvl="1">
              <a:lnSpc>
                <a:spcPct val="90000"/>
              </a:lnSpc>
            </a:pPr>
            <a:r>
              <a:rPr lang="de-DE" dirty="0"/>
              <a:t>(Bier – Geld – Leinwand) der Person B.</a:t>
            </a:r>
          </a:p>
          <a:p>
            <a:pPr lvl="1">
              <a:lnSpc>
                <a:spcPct val="90000"/>
              </a:lnSpc>
            </a:pPr>
            <a:r>
              <a:rPr lang="de-DE" dirty="0"/>
              <a:t>(Leinwand – Geld – Bibel) der Person A.</a:t>
            </a:r>
          </a:p>
          <a:p>
            <a:pPr lvl="1">
              <a:lnSpc>
                <a:spcPct val="90000"/>
              </a:lnSpc>
            </a:pPr>
            <a:r>
              <a:rPr lang="de-DE" dirty="0"/>
              <a:t>(Bibel – Geld – Schokolade) der Person C.</a:t>
            </a:r>
          </a:p>
          <a:p>
            <a:pPr>
              <a:lnSpc>
                <a:spcPct val="90000"/>
              </a:lnSpc>
            </a:pPr>
            <a:endParaRPr lang="de-DE" dirty="0"/>
          </a:p>
          <a:p>
            <a:pPr>
              <a:lnSpc>
                <a:spcPct val="90000"/>
              </a:lnSpc>
            </a:pPr>
            <a:r>
              <a:rPr lang="de-DE" dirty="0"/>
              <a:t>Es liegen somit zwei ineinander verschränkte Warenmetamorphosen vor:</a:t>
            </a:r>
          </a:p>
          <a:p>
            <a:pPr lvl="1">
              <a:lnSpc>
                <a:spcPct val="90000"/>
              </a:lnSpc>
            </a:pPr>
            <a:r>
              <a:rPr lang="de-DE" dirty="0"/>
              <a:t>WG: A verkauft Leinwand an B und erhält dafür Geld von B.</a:t>
            </a:r>
          </a:p>
          <a:p>
            <a:pPr lvl="1">
              <a:lnSpc>
                <a:spcPct val="90000"/>
              </a:lnSpc>
            </a:pPr>
            <a:r>
              <a:rPr lang="de-DE" dirty="0"/>
              <a:t>GW: A kauft eine Bibel von C und gibt dafür Geld an C.</a:t>
            </a:r>
          </a:p>
          <a:p>
            <a:pPr>
              <a:lnSpc>
                <a:spcPct val="90000"/>
              </a:lnSpc>
            </a:pPr>
            <a:endParaRPr lang="de-DE" dirty="0"/>
          </a:p>
          <a:p>
            <a:pPr>
              <a:lnSpc>
                <a:spcPct val="90000"/>
              </a:lnSpc>
            </a:pPr>
            <a:r>
              <a:rPr lang="de-DE" dirty="0"/>
              <a:t>Oder so:</a:t>
            </a:r>
          </a:p>
          <a:p>
            <a:pPr lvl="1">
              <a:lnSpc>
                <a:spcPct val="90000"/>
              </a:lnSpc>
            </a:pPr>
            <a:r>
              <a:rPr lang="de-DE" dirty="0"/>
              <a:t>WG ist für A Verkauf und der Anfang der Warenzirkulation und ist aus Sicht von B Kauf über GW und damit der Abschluss von dessen Warenzirkulation.</a:t>
            </a:r>
          </a:p>
          <a:p>
            <a:pPr lvl="1">
              <a:lnSpc>
                <a:spcPct val="90000"/>
              </a:lnSpc>
            </a:pPr>
            <a:r>
              <a:rPr lang="de-DE" dirty="0"/>
              <a:t>GW ist für A Kauf und der Abschluss der Warenzirkulation und ist für C der Verkauf über WG und damit der Anfang von dessen Warenzirkulation.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A93621E-F62D-4EB8-8D01-BE6D2A893A44}" type="slidenum">
              <a:rPr lang="de-DE"/>
              <a:pPr/>
              <a:t>32</a:t>
            </a:fld>
            <a:endParaRPr lang="de-DE"/>
          </a:p>
        </p:txBody>
      </p:sp>
      <p:sp>
        <p:nvSpPr>
          <p:cNvPr id="118786" name="Rectangle 2"/>
          <p:cNvSpPr>
            <a:spLocks noGrp="1" noChangeArrowheads="1"/>
          </p:cNvSpPr>
          <p:nvPr>
            <p:ph type="title"/>
          </p:nvPr>
        </p:nvSpPr>
        <p:spPr/>
        <p:txBody>
          <a:bodyPr/>
          <a:lstStyle/>
          <a:p>
            <a:r>
              <a:rPr lang="de-DE"/>
              <a:t>Die Warenzirkulation W – G – W bzw. kurz: WGW</a:t>
            </a:r>
          </a:p>
        </p:txBody>
      </p:sp>
      <p:sp>
        <p:nvSpPr>
          <p:cNvPr id="118787" name="Rectangle 3"/>
          <p:cNvSpPr>
            <a:spLocks noGrp="1" noChangeArrowheads="1"/>
          </p:cNvSpPr>
          <p:nvPr>
            <p:ph type="body" idx="1"/>
          </p:nvPr>
        </p:nvSpPr>
        <p:spPr/>
        <p:txBody>
          <a:bodyPr/>
          <a:lstStyle/>
          <a:p>
            <a:r>
              <a:rPr lang="de-DE"/>
              <a:t>Anderes Bsp.: Die Zirkulation (Arbeitskraft – Geld – Kuchen) der Arbeitskraft AK mit drei Zirkulationen:</a:t>
            </a:r>
          </a:p>
          <a:p>
            <a:pPr lvl="1"/>
            <a:r>
              <a:rPr lang="de-DE"/>
              <a:t>(Autos – Geld – Arbeitskraft) des Unternehmers U.</a:t>
            </a:r>
          </a:p>
          <a:p>
            <a:pPr lvl="1"/>
            <a:r>
              <a:rPr lang="de-DE"/>
              <a:t>(Arbeitskraft – Geld – Kuchen) der Arbeitskraft AK.</a:t>
            </a:r>
          </a:p>
          <a:p>
            <a:pPr lvl="1"/>
            <a:r>
              <a:rPr lang="de-DE"/>
              <a:t>(Kuchen – Geld – Buch) des Konditors K.</a:t>
            </a:r>
          </a:p>
          <a:p>
            <a:endParaRPr lang="de-DE"/>
          </a:p>
          <a:p>
            <a:r>
              <a:rPr lang="de-DE"/>
              <a:t>Es liegen wieder zwei ineinander verschränkte Warenmetamorphosen vor:</a:t>
            </a:r>
          </a:p>
          <a:p>
            <a:pPr lvl="1"/>
            <a:r>
              <a:rPr lang="de-DE"/>
              <a:t>WG: AK verkauft Arbeitskraft an U und erhält dafür Geld von U.</a:t>
            </a:r>
          </a:p>
          <a:p>
            <a:pPr lvl="1"/>
            <a:r>
              <a:rPr lang="de-DE"/>
              <a:t>GW: A kauft einen Kuchen von K und gibt dafür Geld an K.</a:t>
            </a:r>
          </a:p>
          <a:p>
            <a:endParaRPr lang="de-DE"/>
          </a:p>
          <a:p>
            <a:r>
              <a:rPr lang="de-DE"/>
              <a:t>Hier gilt:</a:t>
            </a:r>
          </a:p>
          <a:p>
            <a:pPr lvl="1"/>
            <a:r>
              <a:rPr lang="de-DE"/>
              <a:t>WG ist für AK Verkauf von A und der Anfang der Warenzirkulation und aus Sicht von U Kauf über GW, aber damit dennoch </a:t>
            </a:r>
            <a:r>
              <a:rPr lang="de-DE" i="1"/>
              <a:t>nicht</a:t>
            </a:r>
            <a:r>
              <a:rPr lang="de-DE"/>
              <a:t> (!!!) der Abschluss von dessen Warenzirkulation.</a:t>
            </a:r>
          </a:p>
          <a:p>
            <a:pPr lvl="1"/>
            <a:r>
              <a:rPr lang="de-DE"/>
              <a:t>GW ist für AK Kauf und der Abschluss der Warenzirkulation und ist für K der Verkauf über WG und damit der Anfang von dessen Warenzirkulation.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0F4F4177-F764-407C-BC8D-4C296EFC7F45}" type="slidenum">
              <a:rPr lang="de-DE"/>
              <a:pPr/>
              <a:t>33</a:t>
            </a:fld>
            <a:endParaRPr lang="de-DE"/>
          </a:p>
        </p:txBody>
      </p:sp>
      <p:sp>
        <p:nvSpPr>
          <p:cNvPr id="121858" name="Rectangle 2"/>
          <p:cNvSpPr>
            <a:spLocks noGrp="1" noChangeArrowheads="1"/>
          </p:cNvSpPr>
          <p:nvPr>
            <p:ph type="title"/>
          </p:nvPr>
        </p:nvSpPr>
        <p:spPr/>
        <p:txBody>
          <a:bodyPr/>
          <a:lstStyle/>
          <a:p>
            <a:r>
              <a:rPr lang="de-DE"/>
              <a:t>Die Warenzirkulation W – G – W bzw. kurz: WGW</a:t>
            </a:r>
          </a:p>
        </p:txBody>
      </p:sp>
      <p:sp>
        <p:nvSpPr>
          <p:cNvPr id="121859" name="Rectangle 3"/>
          <p:cNvSpPr>
            <a:spLocks noGrp="1" noChangeArrowheads="1"/>
          </p:cNvSpPr>
          <p:nvPr>
            <p:ph type="body" idx="1"/>
          </p:nvPr>
        </p:nvSpPr>
        <p:spPr/>
        <p:txBody>
          <a:bodyPr/>
          <a:lstStyle/>
          <a:p>
            <a:r>
              <a:rPr lang="de-DE" u="sng"/>
              <a:t>Der Zweck von WGW:</a:t>
            </a:r>
          </a:p>
          <a:p>
            <a:pPr lvl="1"/>
            <a:r>
              <a:rPr lang="de-DE"/>
              <a:t>Der Zweck von WGW besteht in der Aneignung von Gebrauchswerten, also in der indirekten Bedürfnisbefriedigung.</a:t>
            </a:r>
          </a:p>
          <a:p>
            <a:pPr lvl="1"/>
            <a:r>
              <a:rPr lang="de-DE"/>
              <a:t>Der Prozess endet mit der Konsumption der zweiten Ware.</a:t>
            </a:r>
            <a:endParaRPr lang="de-DE" u="sng"/>
          </a:p>
          <a:p>
            <a:endParaRPr lang="de-DE" u="sng"/>
          </a:p>
          <a:p>
            <a:r>
              <a:rPr lang="de-DE" u="sng"/>
              <a:t>Das Mittel von WGW:</a:t>
            </a:r>
            <a:endParaRPr lang="de-DE"/>
          </a:p>
          <a:p>
            <a:pPr lvl="1"/>
            <a:r>
              <a:rPr lang="de-DE"/>
              <a:t>Das Mittel von WGW ist das Geld, das zweimal die Stelle wechselt,</a:t>
            </a:r>
          </a:p>
          <a:p>
            <a:pPr lvl="1"/>
            <a:r>
              <a:rPr lang="de-DE"/>
              <a:t>und zwar in unserer Beispielszirkulation von B zu A und von A zu C.</a:t>
            </a:r>
          </a:p>
          <a:p>
            <a:endParaRPr lang="de-DE" u="sng"/>
          </a:p>
          <a:p>
            <a:r>
              <a:rPr lang="de-DE" u="sng"/>
              <a:t>Der Zirkulationsprozess:</a:t>
            </a:r>
            <a:endParaRPr lang="de-DE"/>
          </a:p>
          <a:p>
            <a:pPr lvl="1"/>
            <a:r>
              <a:rPr lang="de-DE"/>
              <a:t>Ware 1 ≠ Ware 2 [qualitative Sicht], aber:</a:t>
            </a:r>
          </a:p>
          <a:p>
            <a:pPr lvl="1"/>
            <a:r>
              <a:rPr lang="de-DE"/>
              <a:t>Wert (Ware 1) = Wert (Ware 2) [quantitative Sicht].</a:t>
            </a:r>
          </a:p>
          <a:p>
            <a:pPr lvl="1"/>
            <a:r>
              <a:rPr lang="de-DE"/>
              <a:t>Was A verkauft, erbringt ihm Geld. Was A mit dem Geld kauft, ist für ihn Gebrauchswert.</a:t>
            </a:r>
          </a:p>
          <a:p>
            <a:pPr lvl="1"/>
            <a:r>
              <a:rPr lang="de-DE"/>
              <a:t>Es liegt Äquivalententausch vor.</a:t>
            </a:r>
          </a:p>
          <a:p>
            <a:pPr>
              <a:buFont typeface="Wingdings" pitchFamily="2" charset="2"/>
              <a:buNone/>
            </a:pPr>
            <a:endParaRPr lang="de-DE"/>
          </a:p>
          <a:p>
            <a:r>
              <a:rPr lang="de-DE"/>
              <a:t>Wie aber kann Gewinn entstehen?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061D544C-8C29-4721-9A87-697320371D55}" type="slidenum">
              <a:rPr lang="de-DE"/>
              <a:pPr/>
              <a:t>34</a:t>
            </a:fld>
            <a:endParaRPr lang="de-DE"/>
          </a:p>
        </p:txBody>
      </p:sp>
      <p:sp>
        <p:nvSpPr>
          <p:cNvPr id="122882" name="Rectangle 2"/>
          <p:cNvSpPr>
            <a:spLocks noGrp="1" noChangeArrowheads="1"/>
          </p:cNvSpPr>
          <p:nvPr>
            <p:ph type="title"/>
          </p:nvPr>
        </p:nvSpPr>
        <p:spPr/>
        <p:txBody>
          <a:bodyPr/>
          <a:lstStyle/>
          <a:p>
            <a:r>
              <a:rPr lang="de-DE"/>
              <a:t>Produktionsprozess als Arbeitsprozess</a:t>
            </a:r>
          </a:p>
        </p:txBody>
      </p:sp>
      <p:sp>
        <p:nvSpPr>
          <p:cNvPr id="122883" name="Rectangle 3"/>
          <p:cNvSpPr>
            <a:spLocks noGrp="1" noChangeArrowheads="1"/>
          </p:cNvSpPr>
          <p:nvPr>
            <p:ph type="body" idx="1"/>
          </p:nvPr>
        </p:nvSpPr>
        <p:spPr/>
        <p:txBody>
          <a:bodyPr/>
          <a:lstStyle/>
          <a:p>
            <a:pPr>
              <a:lnSpc>
                <a:spcPct val="90000"/>
              </a:lnSpc>
            </a:pPr>
            <a:r>
              <a:rPr lang="de-DE"/>
              <a:t>Grundsätzlich unterscheidet man in Bezug auf den Produktionsprozess:</a:t>
            </a:r>
          </a:p>
          <a:p>
            <a:pPr lvl="1">
              <a:lnSpc>
                <a:spcPct val="90000"/>
              </a:lnSpc>
            </a:pPr>
            <a:r>
              <a:rPr lang="de-DE"/>
              <a:t>die Arbeitsgegenstände;</a:t>
            </a:r>
          </a:p>
          <a:p>
            <a:pPr lvl="1">
              <a:lnSpc>
                <a:spcPct val="90000"/>
              </a:lnSpc>
            </a:pPr>
            <a:r>
              <a:rPr lang="de-DE"/>
              <a:t>die Arbeitsmittel, Werkzeuge (1. und 2. = Produktionsmittel);</a:t>
            </a:r>
          </a:p>
          <a:p>
            <a:pPr lvl="1">
              <a:lnSpc>
                <a:spcPct val="90000"/>
              </a:lnSpc>
            </a:pPr>
            <a:r>
              <a:rPr lang="de-DE"/>
              <a:t>die Arbeit als produktive Arbeit;</a:t>
            </a:r>
          </a:p>
          <a:p>
            <a:pPr lvl="1">
              <a:lnSpc>
                <a:spcPct val="90000"/>
              </a:lnSpc>
            </a:pPr>
            <a:r>
              <a:rPr lang="de-DE"/>
              <a:t>das Produkt als Resultat;</a:t>
            </a:r>
          </a:p>
          <a:p>
            <a:pPr lvl="1">
              <a:lnSpc>
                <a:spcPct val="90000"/>
              </a:lnSpc>
            </a:pPr>
            <a:r>
              <a:rPr lang="de-DE"/>
              <a:t>Wichtig: Auch die Produktionsmittel, die jetzt im Arbeitsprozess durch die Arbeit verbraucht, konsumiert werden, mussten teils zuvor produziert oder beschaffen werden.</a:t>
            </a:r>
          </a:p>
          <a:p>
            <a:pPr>
              <a:lnSpc>
                <a:spcPct val="90000"/>
              </a:lnSpc>
            </a:pPr>
            <a:endParaRPr lang="de-DE"/>
          </a:p>
          <a:p>
            <a:pPr>
              <a:lnSpc>
                <a:spcPct val="90000"/>
              </a:lnSpc>
            </a:pPr>
            <a:r>
              <a:rPr lang="de-DE"/>
              <a:t>Nennt man die Eingänge in die Produktion Faktoren, so lassen sich unterscheiden:</a:t>
            </a:r>
          </a:p>
          <a:p>
            <a:pPr lvl="1">
              <a:lnSpc>
                <a:spcPct val="90000"/>
              </a:lnSpc>
              <a:buFont typeface="Arial" charset="0"/>
              <a:buAutoNum type="arabicPeriod"/>
            </a:pPr>
            <a:r>
              <a:rPr lang="de-DE"/>
              <a:t>gegenständliche Faktoren, Arbeitsgegenstände, die ihrerseits Produkte vergangener Arbeit sind (z. B. abgebaute Kohle) und auf die weiter eingewirkt wird;</a:t>
            </a:r>
          </a:p>
          <a:p>
            <a:pPr lvl="1">
              <a:lnSpc>
                <a:spcPct val="90000"/>
              </a:lnSpc>
              <a:buFont typeface="Arial" charset="0"/>
              <a:buAutoNum type="arabicPeriod"/>
            </a:pPr>
            <a:r>
              <a:rPr lang="de-DE"/>
              <a:t>gegenständliche Faktoren, Arbeitsgegenstände, die erstmalig bearbeitet werden (z.B. feste Kohle);</a:t>
            </a:r>
          </a:p>
          <a:p>
            <a:pPr lvl="1">
              <a:lnSpc>
                <a:spcPct val="90000"/>
              </a:lnSpc>
              <a:buFont typeface="Arial" charset="0"/>
              <a:buAutoNum type="arabicPeriod"/>
            </a:pPr>
            <a:r>
              <a:rPr lang="de-DE"/>
              <a:t>indirekte gegenständliche Faktoren, die Arbeitsmittel, die Produkt menschlicher Arbeit sind (z. B. ein Hammer) und mit denen gewirkt wird;</a:t>
            </a:r>
          </a:p>
          <a:p>
            <a:pPr lvl="1">
              <a:lnSpc>
                <a:spcPct val="90000"/>
              </a:lnSpc>
              <a:buFont typeface="Arial" charset="0"/>
              <a:buAutoNum type="arabicPeriod"/>
            </a:pPr>
            <a:r>
              <a:rPr lang="de-DE"/>
              <a:t>indirekte gegenständliche Faktoren, Arbeitsmittel, die einfach der Natur entnommen werden (z.B. ein Stein) und mit denen gewirkt wird;</a:t>
            </a:r>
          </a:p>
          <a:p>
            <a:pPr lvl="1">
              <a:lnSpc>
                <a:spcPct val="90000"/>
              </a:lnSpc>
              <a:buFont typeface="Arial" charset="0"/>
              <a:buAutoNum type="arabicPeriod"/>
            </a:pPr>
            <a:r>
              <a:rPr lang="de-DE"/>
              <a:t>der subjektive Faktor, die Ware Arbeitskraft, mit dem die Arbeit verrichtet wird.</a:t>
            </a:r>
          </a:p>
          <a:p>
            <a:pPr>
              <a:lnSpc>
                <a:spcPct val="90000"/>
              </a:lnSpc>
            </a:pPr>
            <a:endParaRPr lang="de-DE"/>
          </a:p>
          <a:p>
            <a:pPr>
              <a:lnSpc>
                <a:spcPct val="90000"/>
              </a:lnSpc>
            </a:pPr>
            <a:r>
              <a:rPr lang="de-DE"/>
              <a:t>Faktoren, die Produkte menschlicher Arbeit sind (1. und 3.), gehen mit ihrem Wert in die Produktion ein, und zwar gemäß der Arbeitszeit, die zu ihrer Herstellung benötigt wird. Die Faktoren 2. und 4. besitzen, da nicht bearbeitet, keinen Wert, wenn sie in die Produktion eingehen.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45984FE3-B93B-482F-9349-10D470734547}" type="slidenum">
              <a:rPr lang="de-DE"/>
              <a:pPr/>
              <a:t>35</a:t>
            </a:fld>
            <a:endParaRPr lang="de-DE"/>
          </a:p>
        </p:txBody>
      </p:sp>
      <p:sp>
        <p:nvSpPr>
          <p:cNvPr id="123906" name="Rectangle 2"/>
          <p:cNvSpPr>
            <a:spLocks noGrp="1" noChangeArrowheads="1"/>
          </p:cNvSpPr>
          <p:nvPr>
            <p:ph type="title"/>
          </p:nvPr>
        </p:nvSpPr>
        <p:spPr/>
        <p:txBody>
          <a:bodyPr/>
          <a:lstStyle/>
          <a:p>
            <a:r>
              <a:rPr lang="de-DE"/>
              <a:t>Der Wert der Ware Arbeitskraft</a:t>
            </a:r>
          </a:p>
        </p:txBody>
      </p:sp>
      <p:sp>
        <p:nvSpPr>
          <p:cNvPr id="123907" name="Rectangle 3"/>
          <p:cNvSpPr>
            <a:spLocks noGrp="1" noChangeArrowheads="1"/>
          </p:cNvSpPr>
          <p:nvPr>
            <p:ph type="body" idx="1"/>
          </p:nvPr>
        </p:nvSpPr>
        <p:spPr/>
        <p:txBody>
          <a:bodyPr/>
          <a:lstStyle/>
          <a:p>
            <a:r>
              <a:rPr lang="de-DE"/>
              <a:t>Was ist aber nun mit dem Faktor Arbeitskraft? Wem gehört er, ist er eine Ware, und hat er Wert?</a:t>
            </a:r>
          </a:p>
          <a:p>
            <a:endParaRPr lang="de-DE"/>
          </a:p>
          <a:p>
            <a:r>
              <a:rPr lang="de-DE"/>
              <a:t>Der "Gebrauchswert" der Arbeitskraft ist es,</a:t>
            </a:r>
          </a:p>
          <a:p>
            <a:pPr lvl="1"/>
            <a:r>
              <a:rPr lang="de-DE"/>
              <a:t>zusammen mit den Produktionsmitteln im Arbeitsprozess eingesetzt zu werden,</a:t>
            </a:r>
          </a:p>
          <a:p>
            <a:pPr lvl="1"/>
            <a:r>
              <a:rPr lang="de-DE"/>
              <a:t>um durch ihre produktive Konsumption (d. h. konkrete Arbeit) das Produkt zu erzeugen und</a:t>
            </a:r>
          </a:p>
          <a:p>
            <a:pPr lvl="1"/>
            <a:r>
              <a:rPr lang="de-DE"/>
              <a:t>um damit (über abstrakte Arbeit) Mehrwert zu erzielen.</a:t>
            </a:r>
          </a:p>
          <a:p>
            <a:endParaRPr lang="de-DE"/>
          </a:p>
          <a:p>
            <a:r>
              <a:rPr lang="de-DE"/>
              <a:t>Die Ware Arbeitskraft bringt wie auch die Produktionsmittel den Wert in das Endprodukt ein, der ihr zugrunde liegt. Doch welcher Wert liegt ihr zugrunde?</a:t>
            </a:r>
          </a:p>
          <a:p>
            <a:endParaRPr lang="de-DE"/>
          </a:p>
          <a:p>
            <a:r>
              <a:rPr lang="de-DE"/>
              <a:t>Der Wert einer Ware bestimmt sich nach der Arbeitszeit, die zu ihrer Erzeugung nötig ist. Also ist nach der Arbeitzeit zu fragen, die nötig ist, um die Ware Arbeitskraft zu "produzieren".</a:t>
            </a:r>
          </a:p>
          <a:p>
            <a:endParaRPr lang="de-DE"/>
          </a:p>
          <a:p>
            <a:r>
              <a:rPr lang="de-DE"/>
              <a:t>Die Arbeitskraft ist indes im Menschen bereits als Vermögen enthalten. Sie braucht daher nicht hergestellt werden, sondern muss vielmehr stets aufs Neue erhalten, also reproduziert werden.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DA5400F4-CCD7-4324-BA70-4CCFDE76D5DC}" type="slidenum">
              <a:rPr lang="de-DE"/>
              <a:pPr/>
              <a:t>36</a:t>
            </a:fld>
            <a:endParaRPr lang="de-DE"/>
          </a:p>
        </p:txBody>
      </p:sp>
      <p:sp>
        <p:nvSpPr>
          <p:cNvPr id="124930" name="Rectangle 2"/>
          <p:cNvSpPr>
            <a:spLocks noGrp="1" noChangeArrowheads="1"/>
          </p:cNvSpPr>
          <p:nvPr>
            <p:ph type="title"/>
          </p:nvPr>
        </p:nvSpPr>
        <p:spPr/>
        <p:txBody>
          <a:bodyPr/>
          <a:lstStyle/>
          <a:p>
            <a:r>
              <a:rPr lang="de-DE"/>
              <a:t>Der Wert der Ware Arbeitskraft</a:t>
            </a:r>
          </a:p>
        </p:txBody>
      </p:sp>
      <p:sp>
        <p:nvSpPr>
          <p:cNvPr id="124931" name="Rectangle 3"/>
          <p:cNvSpPr>
            <a:spLocks noGrp="1" noChangeArrowheads="1"/>
          </p:cNvSpPr>
          <p:nvPr>
            <p:ph type="body" idx="1"/>
          </p:nvPr>
        </p:nvSpPr>
        <p:spPr/>
        <p:txBody>
          <a:bodyPr/>
          <a:lstStyle/>
          <a:p>
            <a:r>
              <a:rPr lang="de-DE"/>
              <a:t>Daher bestimmt sich der Wert Arbeitskraft nach der Arbeitzeit, die nötig ist, um die Waren zu produzieren, die zur Reproduktion der Ware Arbeitskraft gebraucht werden.</a:t>
            </a:r>
          </a:p>
          <a:p>
            <a:endParaRPr lang="de-DE"/>
          </a:p>
          <a:p>
            <a:r>
              <a:rPr lang="de-DE" i="1"/>
              <a:t>"(…) der Wert der Arbeitskraft ist der Wert der zur Erhaltung ihres Besitzers notwendigen Lebensmittel."</a:t>
            </a:r>
          </a:p>
          <a:p>
            <a:endParaRPr lang="de-DE"/>
          </a:p>
          <a:p>
            <a:pPr algn="r">
              <a:buFont typeface="Wingdings" pitchFamily="2" charset="2"/>
              <a:buNone/>
            </a:pPr>
            <a:r>
              <a:rPr lang="de-DE"/>
              <a:t>[Marx, Karl: Das Kapital, Erster Band, in: MEW 23, S. 184]</a:t>
            </a:r>
          </a:p>
          <a:p>
            <a:endParaRPr lang="de-DE"/>
          </a:p>
          <a:p>
            <a:r>
              <a:rPr lang="de-DE"/>
              <a:t>Marx unterscheidet dabei zwischen vier Aspekten der Reproduktion:</a:t>
            </a:r>
          </a:p>
          <a:p>
            <a:pPr lvl="1">
              <a:buFont typeface="Arial" charset="0"/>
              <a:buAutoNum type="arabicPeriod"/>
            </a:pPr>
            <a:r>
              <a:rPr lang="de-DE"/>
              <a:t>Die tägliche Lebenserhaltung (Subsistenz); hierzu bedarf es der täglichen Lebensmittel, des täglichen Brotes.</a:t>
            </a:r>
          </a:p>
          <a:p>
            <a:pPr lvl="1">
              <a:buFont typeface="Arial" charset="0"/>
              <a:buAutoNum type="arabicPeriod"/>
            </a:pPr>
            <a:r>
              <a:rPr lang="de-DE"/>
              <a:t>Die dauerhafte Lebenserhaltung; hierzu bedarf es einer Wohnung, einer Heizung, der Pflege, des Urlaubs, einer Nahrungsrücklage etc. Dieser Aspekt der Reproduktion, die natürlichen Bedürfnisse, ist auch von den kulturellen Eigentümlichkeiten der Lebensregion, vom Entwicklungsstand und den Ansprüchen der Arbeiter abhängig.</a:t>
            </a:r>
          </a:p>
          <a:p>
            <a:pPr lvl="1">
              <a:buFont typeface="Arial" charset="0"/>
              <a:buAutoNum type="arabicPeriod"/>
            </a:pPr>
            <a:r>
              <a:rPr lang="de-DE"/>
              <a:t>Die Erhaltung der Arbeiterklasse; damit stets freie Arbeiter zur Verfügung stehen, muss die Arbeiterklasse sich in ihrer Gesamtheit reproduzieren, also für Nachwuchs sorgen; dazu bedarf es der Versorgung und der Erziehung des Nachwuchses.</a:t>
            </a:r>
          </a:p>
          <a:p>
            <a:pPr lvl="1">
              <a:buFont typeface="Arial" charset="0"/>
              <a:buAutoNum type="arabicPeriod"/>
            </a:pPr>
            <a:r>
              <a:rPr lang="de-DE"/>
              <a:t>Die Bildung und Ausbildung; damit der Arbeiter mit seiner Ware Arbeitskraft die ihm auferlegten Arbeiten verrichten kann, muss er sich bilden und ausgebildet werden.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5BC052C-79DB-44A3-8012-DCCF0229D70A}" type="slidenum">
              <a:rPr lang="de-DE"/>
              <a:pPr/>
              <a:t>37</a:t>
            </a:fld>
            <a:endParaRPr lang="de-DE"/>
          </a:p>
        </p:txBody>
      </p:sp>
      <p:sp>
        <p:nvSpPr>
          <p:cNvPr id="125954" name="Rectangle 2"/>
          <p:cNvSpPr>
            <a:spLocks noGrp="1" noChangeArrowheads="1"/>
          </p:cNvSpPr>
          <p:nvPr>
            <p:ph type="title"/>
          </p:nvPr>
        </p:nvSpPr>
        <p:spPr/>
        <p:txBody>
          <a:bodyPr/>
          <a:lstStyle/>
          <a:p>
            <a:r>
              <a:rPr lang="de-DE"/>
              <a:t>Der Besitz und die Veräußerung der Ware Arbeitskraft</a:t>
            </a:r>
          </a:p>
        </p:txBody>
      </p:sp>
      <p:sp>
        <p:nvSpPr>
          <p:cNvPr id="125955" name="Rectangle 3"/>
          <p:cNvSpPr>
            <a:spLocks noGrp="1" noChangeArrowheads="1"/>
          </p:cNvSpPr>
          <p:nvPr>
            <p:ph type="body" idx="1"/>
          </p:nvPr>
        </p:nvSpPr>
        <p:spPr/>
        <p:txBody>
          <a:bodyPr/>
          <a:lstStyle/>
          <a:p>
            <a:r>
              <a:rPr lang="de-DE"/>
              <a:t>Der Besitzer oder besser: der Eigentümer der Arbeitskraft ist der Arbeiter. Der Arbeiter tritt dem Kapitalisten gegenüber. Der Kapitalist verfügt über Geld, welches er zum Kauf von Waren für die Produktion ausgeben will.</a:t>
            </a:r>
          </a:p>
          <a:p>
            <a:pPr lvl="1"/>
            <a:r>
              <a:rPr lang="de-DE"/>
              <a:t>Der Kauf der Waren, die ihm als gegenständliche Faktoren im Produktionsprozess dienen sollen, ist unproblematisch.</a:t>
            </a:r>
          </a:p>
          <a:p>
            <a:pPr lvl="1"/>
            <a:r>
              <a:rPr lang="de-DE"/>
              <a:t>Er braucht jedoch noch den subjektiven Faktor, der die Arbeit verrichtet, die Arbeitskraft.</a:t>
            </a:r>
          </a:p>
          <a:p>
            <a:endParaRPr lang="de-DE"/>
          </a:p>
          <a:p>
            <a:r>
              <a:rPr lang="de-DE"/>
              <a:t>Der Platz des Treffens zwischen Kapitalist und Arbeiter ist der Markt, auf dem die Arbeitskraft als Ware feilgeboten wird. Die Arbeitskraft wird zur Ware Arbeitskraft. Der Arbeiter ist dabei frei, völlig frei, frei in einem doppelten Sinn:</a:t>
            </a:r>
          </a:p>
          <a:p>
            <a:pPr lvl="1">
              <a:buFont typeface="Arial" charset="0"/>
              <a:buAutoNum type="arabicPeriod"/>
            </a:pPr>
            <a:r>
              <a:rPr lang="de-DE"/>
              <a:t>Er verfügt als freie Person über seine Arbeitskraft als Ware. Er muss sie also nicht verkaufen. Er ist frei </a:t>
            </a:r>
            <a:r>
              <a:rPr lang="de-DE" i="1"/>
              <a:t>für</a:t>
            </a:r>
            <a:r>
              <a:rPr lang="de-DE"/>
              <a:t> den Verkauf der Ware Arbeitskraft. Wenn der Arbeiter sie verkauft, dann nur für eine bestimmte Zeit: die Arbeitszeit. Er ist also kein Sklave. Im Gegenteil, ob der Arbeiter seine Ware Arbeitskraft verkauft für bestimmte Zeit, ist </a:t>
            </a:r>
            <a:r>
              <a:rPr lang="de-DE" i="1"/>
              <a:t>formal</a:t>
            </a:r>
            <a:r>
              <a:rPr lang="de-DE"/>
              <a:t> seine Entscheidung.</a:t>
            </a:r>
          </a:p>
          <a:p>
            <a:pPr lvl="1">
              <a:buFont typeface="Arial" charset="0"/>
              <a:buAutoNum type="arabicPeriod"/>
            </a:pPr>
            <a:r>
              <a:rPr lang="de-DE"/>
              <a:t>Er ist aber auch frei </a:t>
            </a:r>
            <a:r>
              <a:rPr lang="de-DE" i="1"/>
              <a:t>von</a:t>
            </a:r>
            <a:r>
              <a:rPr lang="de-DE"/>
              <a:t> allen zur Verwirklichung seiner Arbeitskraft nötigen Sachen. Er hat also keine andere Ware zu verkaufen als seine Arbeitskraft. Er verfügt nicht über andere Produktionsmittel und auch nicht über andere Arbeitskräfte, ist also </a:t>
            </a:r>
            <a:r>
              <a:rPr lang="de-DE" i="1"/>
              <a:t>materiell</a:t>
            </a:r>
            <a:r>
              <a:rPr lang="de-DE"/>
              <a:t> unfrei.</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6250F530-5035-40E4-BC5F-C7D4266770D5}" type="slidenum">
              <a:rPr lang="de-DE"/>
              <a:pPr/>
              <a:t>38</a:t>
            </a:fld>
            <a:endParaRPr lang="de-DE"/>
          </a:p>
        </p:txBody>
      </p:sp>
      <p:sp>
        <p:nvSpPr>
          <p:cNvPr id="126978" name="Rectangle 2"/>
          <p:cNvSpPr>
            <a:spLocks noGrp="1" noChangeArrowheads="1"/>
          </p:cNvSpPr>
          <p:nvPr>
            <p:ph type="title"/>
          </p:nvPr>
        </p:nvSpPr>
        <p:spPr/>
        <p:txBody>
          <a:bodyPr/>
          <a:lstStyle/>
          <a:p>
            <a:r>
              <a:rPr lang="de-DE"/>
              <a:t>Produktion als Einheit von Arbeit und Verwertung über GWG'</a:t>
            </a:r>
          </a:p>
        </p:txBody>
      </p:sp>
      <p:sp>
        <p:nvSpPr>
          <p:cNvPr id="126979" name="Rectangle 3"/>
          <p:cNvSpPr>
            <a:spLocks noGrp="1" noChangeArrowheads="1"/>
          </p:cNvSpPr>
          <p:nvPr>
            <p:ph type="body" idx="1"/>
          </p:nvPr>
        </p:nvSpPr>
        <p:spPr/>
        <p:txBody>
          <a:bodyPr/>
          <a:lstStyle/>
          <a:p>
            <a:r>
              <a:rPr lang="de-DE"/>
              <a:t>Wir erinnern uns an die Zirkulation (Arbeitskraft – Geld – Kuchen) der Arbeitskraft AK:</a:t>
            </a:r>
          </a:p>
          <a:p>
            <a:pPr lvl="1"/>
            <a:r>
              <a:rPr lang="de-DE"/>
              <a:t>(Autos – Geld – Arbeitskraft) des Unternehmers U.</a:t>
            </a:r>
          </a:p>
          <a:p>
            <a:pPr lvl="1"/>
            <a:r>
              <a:rPr lang="de-DE"/>
              <a:t>(Arbeitskraft – Geld – Kuchen) der Arbeitskraft AK.</a:t>
            </a:r>
          </a:p>
          <a:p>
            <a:pPr lvl="1"/>
            <a:r>
              <a:rPr lang="de-DE"/>
              <a:t>(Kuchen – Geld – Buch) des Konditors K.</a:t>
            </a:r>
          </a:p>
          <a:p>
            <a:endParaRPr lang="de-DE"/>
          </a:p>
          <a:p>
            <a:r>
              <a:rPr lang="de-DE"/>
              <a:t>Was aber tut hierbei der Unternehmer U? Er tut das oben Angegebene, aber im Rahmen einer anderen Einordnung von Zirkulation. Diese lautet: G – W – G'.</a:t>
            </a:r>
          </a:p>
          <a:p>
            <a:endParaRPr lang="de-DE"/>
          </a:p>
          <a:p>
            <a:r>
              <a:rPr lang="de-DE"/>
              <a:t>Genau gesagt, lautet sie so: G – W (PM, AK) – P – W' – G'</a:t>
            </a:r>
          </a:p>
          <a:p>
            <a:pPr lvl="1"/>
            <a:r>
              <a:rPr lang="de-DE"/>
              <a:t>Der Kapitalist kauft via GW die Waren Produktionsmittel und Arbeitskraft.</a:t>
            </a:r>
          </a:p>
          <a:p>
            <a:pPr lvl="1"/>
            <a:r>
              <a:rPr lang="de-DE"/>
              <a:t>Dann lässt er mit den Waren W (Arbeitskräfte + Produktionsmittel) transformierte Waren W' herstellen.</a:t>
            </a:r>
          </a:p>
          <a:p>
            <a:pPr lvl="1"/>
            <a:r>
              <a:rPr lang="de-DE"/>
              <a:t>Diese transformierten Waren W' verkauft er über WG, und zwar möglichst so, dass G' &gt; G!</a:t>
            </a:r>
          </a:p>
          <a:p>
            <a:endParaRPr lang="de-DE"/>
          </a:p>
          <a:p>
            <a:r>
              <a:rPr lang="de-DE"/>
              <a:t>Wie aber lässt sich über äquivalenten Tausch der Wert vergrößern?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57087A7E-2981-44E5-8A15-92CEE1736BE9}" type="slidenum">
              <a:rPr lang="de-DE"/>
              <a:pPr/>
              <a:t>39</a:t>
            </a:fld>
            <a:endParaRPr lang="de-DE"/>
          </a:p>
        </p:txBody>
      </p:sp>
      <p:sp>
        <p:nvSpPr>
          <p:cNvPr id="134146" name="Rectangle 2"/>
          <p:cNvSpPr>
            <a:spLocks noGrp="1" noChangeArrowheads="1"/>
          </p:cNvSpPr>
          <p:nvPr>
            <p:ph type="title"/>
          </p:nvPr>
        </p:nvSpPr>
        <p:spPr/>
        <p:txBody>
          <a:bodyPr/>
          <a:lstStyle/>
          <a:p>
            <a:r>
              <a:rPr lang="de-DE"/>
              <a:t>Produktion als Einheit von Arbeit und Verwertung über GWG</a:t>
            </a:r>
          </a:p>
        </p:txBody>
      </p:sp>
      <p:sp>
        <p:nvSpPr>
          <p:cNvPr id="134147" name="Rectangle 3"/>
          <p:cNvSpPr>
            <a:spLocks noGrp="1" noChangeArrowheads="1"/>
          </p:cNvSpPr>
          <p:nvPr>
            <p:ph type="body" idx="1"/>
          </p:nvPr>
        </p:nvSpPr>
        <p:spPr/>
        <p:txBody>
          <a:bodyPr/>
          <a:lstStyle/>
          <a:p>
            <a:r>
              <a:rPr lang="de-DE"/>
              <a:t>Der Kapitalist kauft sich im Zirkulationsprozess GWG' Waren, die in der Produktion konsumiert werden, und die Produkte gehören ihm ganz alleine.</a:t>
            </a:r>
          </a:p>
          <a:p>
            <a:endParaRPr lang="de-DE"/>
          </a:p>
          <a:p>
            <a:r>
              <a:rPr lang="de-DE"/>
              <a:t>Der Sinn für den Kapitalisten besteht im abschließenden Verkauf, der mehr Geld erlösen soll, als vorgeschossen wurde.</a:t>
            </a:r>
          </a:p>
          <a:p>
            <a:endParaRPr lang="de-DE"/>
          </a:p>
          <a:p>
            <a:r>
              <a:rPr lang="de-DE"/>
              <a:t>Das heißt, dass die Zirkulationssphäre die vermittelnde Sphäre der Mehrwertbildung ist, indem dort über den Tausch selbst zwar nur Wechsel von Äquivalenten vollzogen werden, aber dadurch auch eine bestimmte Ware erworben wird, nämlich die Ware Arbeitskraft, die im Produktionsprozess Mehrwert zusetzt.</a:t>
            </a:r>
          </a:p>
          <a:p>
            <a:endParaRPr lang="de-DE"/>
          </a:p>
          <a:p>
            <a:r>
              <a:rPr lang="de-DE"/>
              <a:t>Der Produktionsprozess ist Arbeits- und Wertbildungsprozess.</a:t>
            </a:r>
          </a:p>
          <a:p>
            <a:endParaRPr lang="de-DE"/>
          </a:p>
          <a:p>
            <a:r>
              <a:rPr lang="de-DE"/>
              <a:t>Arbeit</a:t>
            </a:r>
          </a:p>
          <a:p>
            <a:pPr lvl="1"/>
            <a:r>
              <a:rPr lang="de-DE"/>
              <a:t>überträgt als konkrete Arbeit den Wert der Produktionsmittel auf das Produkt;</a:t>
            </a:r>
          </a:p>
          <a:p>
            <a:pPr lvl="1"/>
            <a:r>
              <a:rPr lang="de-DE"/>
              <a:t>und setzt als abstrakte Arbeit zur selben Zeit den Werten der Produktionsmittel Neuwert zu.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9EFC4FE3-56EA-45A3-8172-65737E84AD40}" type="slidenum">
              <a:rPr lang="de-DE"/>
              <a:pPr/>
              <a:t>4</a:t>
            </a:fld>
            <a:endParaRPr lang="de-DE"/>
          </a:p>
        </p:txBody>
      </p:sp>
      <p:sp>
        <p:nvSpPr>
          <p:cNvPr id="18434" name="Rectangle 2"/>
          <p:cNvSpPr>
            <a:spLocks noGrp="1" noChangeArrowheads="1"/>
          </p:cNvSpPr>
          <p:nvPr>
            <p:ph type="title"/>
          </p:nvPr>
        </p:nvSpPr>
        <p:spPr/>
        <p:txBody>
          <a:bodyPr/>
          <a:lstStyle/>
          <a:p>
            <a:r>
              <a:rPr lang="de-DE"/>
              <a:t>Wert als vertraut wirkende Eigenschaft von Dingen</a:t>
            </a:r>
          </a:p>
        </p:txBody>
      </p:sp>
      <p:sp>
        <p:nvSpPr>
          <p:cNvPr id="18435" name="Rectangle 3"/>
          <p:cNvSpPr>
            <a:spLocks noGrp="1" noChangeArrowheads="1"/>
          </p:cNvSpPr>
          <p:nvPr>
            <p:ph type="body" idx="1"/>
          </p:nvPr>
        </p:nvSpPr>
        <p:spPr/>
        <p:txBody>
          <a:bodyPr/>
          <a:lstStyle/>
          <a:p>
            <a:r>
              <a:rPr lang="de-DE"/>
              <a:t>Anabella möchte sich ein Teilchen kaufen, geht in eine Bäckerei und fragt:</a:t>
            </a:r>
            <a:br>
              <a:rPr lang="de-DE"/>
            </a:br>
            <a:r>
              <a:rPr lang="de-DE"/>
              <a:t>"Wie viel ist das Teilchen wert?</a:t>
            </a:r>
          </a:p>
          <a:p>
            <a:endParaRPr lang="de-DE"/>
          </a:p>
          <a:p>
            <a:r>
              <a:rPr lang="de-DE"/>
              <a:t>Der Bäcker antwortet: "Das Teilchen ist 1,20 Euro wert."</a:t>
            </a:r>
          </a:p>
          <a:p>
            <a:endParaRPr lang="de-DE"/>
          </a:p>
          <a:p>
            <a:r>
              <a:rPr lang="de-DE"/>
              <a:t>Das wirkt vertraut. Klar: Etwas muss doch so und so viel Euro wert sein, oder?</a:t>
            </a:r>
          </a:p>
          <a:p>
            <a:endParaRPr lang="de-DE"/>
          </a:p>
          <a:p>
            <a:r>
              <a:rPr lang="de-DE"/>
              <a:t>Genau damit gibt sich Marx aber nicht zufrieden:</a:t>
            </a:r>
          </a:p>
          <a:p>
            <a:pPr lvl="1"/>
            <a:r>
              <a:rPr lang="de-DE"/>
              <a:t>Warum ist das Teilchen 1,20 Euro wert?</a:t>
            </a:r>
          </a:p>
          <a:p>
            <a:pPr lvl="1"/>
            <a:r>
              <a:rPr lang="de-DE"/>
              <a:t>Warum drückt man den Wert in Geld aus?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391F4A55-AF11-4C2F-BD55-968B9BC0B5B7}" type="slidenum">
              <a:rPr lang="de-DE"/>
              <a:pPr/>
              <a:t>40</a:t>
            </a:fld>
            <a:endParaRPr lang="de-DE"/>
          </a:p>
        </p:txBody>
      </p:sp>
      <p:sp>
        <p:nvSpPr>
          <p:cNvPr id="136194" name="Rectangle 2"/>
          <p:cNvSpPr>
            <a:spLocks noGrp="1" noChangeArrowheads="1"/>
          </p:cNvSpPr>
          <p:nvPr>
            <p:ph type="title"/>
          </p:nvPr>
        </p:nvSpPr>
        <p:spPr/>
        <p:txBody>
          <a:bodyPr/>
          <a:lstStyle/>
          <a:p>
            <a:r>
              <a:rPr lang="de-DE" dirty="0"/>
              <a:t>Ein Bsp. für GWG‘: Stiefelproduktion aus Leder</a:t>
            </a:r>
          </a:p>
        </p:txBody>
      </p:sp>
      <p:sp>
        <p:nvSpPr>
          <p:cNvPr id="136195" name="Rectangle 3"/>
          <p:cNvSpPr>
            <a:spLocks noGrp="1" noChangeArrowheads="1"/>
          </p:cNvSpPr>
          <p:nvPr>
            <p:ph type="body" idx="1"/>
          </p:nvPr>
        </p:nvSpPr>
        <p:spPr/>
        <p:txBody>
          <a:bodyPr/>
          <a:lstStyle/>
          <a:p>
            <a:r>
              <a:rPr lang="de-DE"/>
              <a:t>Es gibt konkrete Arbeit:</a:t>
            </a:r>
          </a:p>
          <a:p>
            <a:pPr lvl="1"/>
            <a:r>
              <a:rPr lang="de-DE"/>
              <a:t>Es werden Waren eingesetzt, deren Werte ohne Veränderung von Wertgröße in den Produktionsprozess eingehen. Das Leder im Werte von 13 Stunden Arbeit, das zur Produktion eines Stiefels verwandt wird, trägt genau 13 Stunden zum Wert des Stiefels bei.</a:t>
            </a:r>
          </a:p>
          <a:p>
            <a:pPr lvl="1"/>
            <a:r>
              <a:rPr lang="de-DE"/>
              <a:t>Der Wert von 13 Stunden wird durch die konkrete Arbeit der Fabrikation von Leder in Stiefel übertragen, aber auch nur dies: Der Kapitalist hat für das Leder, sofern 1 Stunde = 10,- €, 130,- € bezahlt, die in selber Höhe beim Verkauf des Stiefels zum Kapitalisten zurückfließen.</a:t>
            </a:r>
          </a:p>
          <a:p>
            <a:endParaRPr lang="de-DE"/>
          </a:p>
          <a:p>
            <a:r>
              <a:rPr lang="de-DE"/>
              <a:t>Es gibt abstrakte Arbeit:</a:t>
            </a:r>
          </a:p>
          <a:p>
            <a:pPr lvl="1"/>
            <a:r>
              <a:rPr lang="de-DE"/>
              <a:t>Der Arbeiter jedoch, der in 8 Stunden aus den Faktoren durch Gerbrauch seiner Ware Arbeitskraft konkret aus Leder Stiefel macht, arbeitet abstrakt und bildet für seinen Teil einen Wert von eben diesen 8 Stunden = 80 €.</a:t>
            </a:r>
          </a:p>
          <a:p>
            <a:pPr lvl="1"/>
            <a:endParaRPr lang="de-DE"/>
          </a:p>
          <a:p>
            <a:r>
              <a:rPr lang="de-DE"/>
              <a:t>Es entsteht Mehrwert:</a:t>
            </a:r>
          </a:p>
          <a:p>
            <a:pPr lvl="1"/>
            <a:r>
              <a:rPr lang="de-DE"/>
              <a:t>Nun sei angenommen, dass die Lebensmittel, die zur Reproduktion seiner Arbeitskraft an diesem Tag notwendig sind, in umgerechnet 5 Stunden erzeugt werden. Also erhält die Arbeitskraft 50 € Lohn.</a:t>
            </a:r>
          </a:p>
          <a:p>
            <a:pPr lvl="1"/>
            <a:r>
              <a:rPr lang="de-DE"/>
              <a:t>Dann ist durch die Produktion und durch die Verwertung des Wertes der Ware Arbeitskraft ein Mehrwert von 3 Stunden = 30 € erzeugt worden.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11AF2C1E-4CB5-4C06-B087-10FA5ACB81B9}" type="slidenum">
              <a:rPr lang="de-DE"/>
              <a:pPr/>
              <a:t>41</a:t>
            </a:fld>
            <a:endParaRPr lang="de-DE"/>
          </a:p>
        </p:txBody>
      </p:sp>
      <p:sp>
        <p:nvSpPr>
          <p:cNvPr id="164866" name="Rectangle 2"/>
          <p:cNvSpPr>
            <a:spLocks noGrp="1" noChangeArrowheads="1"/>
          </p:cNvSpPr>
          <p:nvPr>
            <p:ph type="title"/>
          </p:nvPr>
        </p:nvSpPr>
        <p:spPr/>
        <p:txBody>
          <a:bodyPr/>
          <a:lstStyle/>
          <a:p>
            <a:r>
              <a:rPr lang="de-DE"/>
              <a:t>Marxsche Grundbegriffe der Wertrechnung am Beispiel</a:t>
            </a:r>
          </a:p>
        </p:txBody>
      </p:sp>
      <p:sp>
        <p:nvSpPr>
          <p:cNvPr id="164867" name="Rectangle 3"/>
          <p:cNvSpPr>
            <a:spLocks noGrp="1" noChangeArrowheads="1"/>
          </p:cNvSpPr>
          <p:nvPr>
            <p:ph type="body" idx="1"/>
          </p:nvPr>
        </p:nvSpPr>
        <p:spPr/>
        <p:txBody>
          <a:bodyPr/>
          <a:lstStyle/>
          <a:p>
            <a:r>
              <a:rPr lang="de-DE"/>
              <a:t>Wertprodukt ≠ Produktwert</a:t>
            </a:r>
          </a:p>
          <a:p>
            <a:pPr lvl="1"/>
            <a:r>
              <a:rPr lang="de-DE"/>
              <a:t>Wertprodukt = v + m = 50 + 30 = 80 (= Wertschöpfung);</a:t>
            </a:r>
          </a:p>
          <a:p>
            <a:pPr lvl="1"/>
            <a:r>
              <a:rPr lang="de-DE"/>
              <a:t>Produktwert = c + v + m = 130 + 50 + 30 = 210.</a:t>
            </a:r>
          </a:p>
          <a:p>
            <a:endParaRPr lang="de-DE"/>
          </a:p>
          <a:p>
            <a:r>
              <a:rPr lang="de-DE"/>
              <a:t>Mehrwert m, d. h.</a:t>
            </a:r>
          </a:p>
          <a:p>
            <a:pPr lvl="1"/>
            <a:r>
              <a:rPr lang="de-DE"/>
              <a:t>die Differenz zwischen neu zugesetzter Arbeitszeit (Wertschöpfung) und der Zeit zur Reproduktion der Arbeitskräfte.</a:t>
            </a:r>
          </a:p>
          <a:p>
            <a:pPr lvl="1"/>
            <a:r>
              <a:rPr lang="de-DE"/>
              <a:t>Da die Wertschöpfung v + m beträgt, ist der Mehrwert Wertschöpfung abzgl. Lohn, also:</a:t>
            </a:r>
            <a:br>
              <a:rPr lang="de-DE"/>
            </a:br>
            <a:r>
              <a:rPr lang="de-DE"/>
              <a:t>m = (v + m) – v = (50 + 30) – 50 = 80 – 50 = 30.</a:t>
            </a:r>
          </a:p>
          <a:p>
            <a:pPr lvl="1"/>
            <a:r>
              <a:rPr lang="de-DE"/>
              <a:t>Man kann m auch als Differenz zwischen Produktwert und allen Kosten auffassen, also:</a:t>
            </a:r>
            <a:br>
              <a:rPr lang="de-DE"/>
            </a:br>
            <a:r>
              <a:rPr lang="de-DE"/>
              <a:t>m = (c + v + m) – (c + v) = (130 + 50 + 30) – (50 + 30) = 210 – 80 = 30.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11E8686C-FECD-478A-A112-31EF14A1F540}" type="slidenum">
              <a:rPr lang="de-DE"/>
              <a:pPr/>
              <a:t>42</a:t>
            </a:fld>
            <a:endParaRPr lang="de-DE"/>
          </a:p>
        </p:txBody>
      </p:sp>
      <p:sp>
        <p:nvSpPr>
          <p:cNvPr id="137218" name="Rectangle 2"/>
          <p:cNvSpPr>
            <a:spLocks noGrp="1" noChangeArrowheads="1"/>
          </p:cNvSpPr>
          <p:nvPr>
            <p:ph type="title"/>
          </p:nvPr>
        </p:nvSpPr>
        <p:spPr/>
        <p:txBody>
          <a:bodyPr/>
          <a:lstStyle/>
          <a:p>
            <a:r>
              <a:rPr lang="de-DE"/>
              <a:t>Entstehung von Mehrwert</a:t>
            </a:r>
          </a:p>
        </p:txBody>
      </p:sp>
      <p:sp>
        <p:nvSpPr>
          <p:cNvPr id="137219" name="Rectangle 3"/>
          <p:cNvSpPr>
            <a:spLocks noGrp="1" noChangeArrowheads="1"/>
          </p:cNvSpPr>
          <p:nvPr>
            <p:ph type="body" idx="1"/>
          </p:nvPr>
        </p:nvSpPr>
        <p:spPr/>
        <p:txBody>
          <a:bodyPr/>
          <a:lstStyle/>
          <a:p>
            <a:r>
              <a:rPr lang="de-DE"/>
              <a:t>Mehrwert wird dadurch erzeugt, dass</a:t>
            </a:r>
          </a:p>
          <a:p>
            <a:pPr lvl="1"/>
            <a:r>
              <a:rPr lang="de-DE"/>
              <a:t>der Wert der innerhalb eines Arbeitstages konsumierten Ware Arbeitskraft, d. h. der Wert der zur täglichen Reproduktion des Arbeiters nötigen Lebensmittel, geringer ist</a:t>
            </a:r>
          </a:p>
          <a:p>
            <a:pPr lvl="1"/>
            <a:r>
              <a:rPr lang="de-DE"/>
              <a:t>als der Wert, der durch die Verausgabung der Arbeitskraft innerhalb dieses Arbeitstages über abstrakte Arbeit geschaffen wird.</a:t>
            </a:r>
          </a:p>
          <a:p>
            <a:endParaRPr lang="de-DE"/>
          </a:p>
          <a:p>
            <a:r>
              <a:rPr lang="de-DE"/>
              <a:t>Der Produktionsprozess ist damit</a:t>
            </a:r>
          </a:p>
          <a:p>
            <a:pPr lvl="1"/>
            <a:r>
              <a:rPr lang="de-DE"/>
              <a:t>Arbeitsprozess (konkret und abstrakt);</a:t>
            </a:r>
          </a:p>
          <a:p>
            <a:pPr lvl="1"/>
            <a:r>
              <a:rPr lang="de-DE"/>
              <a:t>Wertbildungsprozess (Wert wird nicht nur durch konkrete Arbeit übertragen, sondern auch durch neu zugesetzte abstrakte Arbeit gebildet);</a:t>
            </a:r>
          </a:p>
          <a:p>
            <a:pPr lvl="1"/>
            <a:r>
              <a:rPr lang="de-DE"/>
              <a:t>Verwertungsprozess (Es wird mehr Wert produziert, als Wert eingegangen ist).</a:t>
            </a:r>
          </a:p>
          <a:p>
            <a:endParaRPr lang="de-DE"/>
          </a:p>
          <a:p>
            <a:r>
              <a:rPr lang="de-DE"/>
              <a:t>Mehrwerterzielung</a:t>
            </a:r>
          </a:p>
          <a:p>
            <a:pPr lvl="1"/>
            <a:r>
              <a:rPr lang="de-DE"/>
              <a:t>ist auf Produktion angewiesen, weil hierdurch Mehrwert überhaupt produziert wird;</a:t>
            </a:r>
          </a:p>
          <a:p>
            <a:pPr lvl="1"/>
            <a:r>
              <a:rPr lang="de-DE"/>
              <a:t>ist auf Zirkulation angewiesen, weil hierdurch der produzierte Mehrwert realisiert wird;</a:t>
            </a:r>
          </a:p>
          <a:p>
            <a:pPr lvl="1"/>
            <a:r>
              <a:rPr lang="de-DE"/>
              <a:t>verletzt nicht die Gesetze des Äquivalententauschs, da die Waren zu ihrem Wert gekauft und verkauft werden!</a:t>
            </a:r>
          </a:p>
          <a:p>
            <a:pPr lvl="1"/>
            <a:endParaRPr lang="de-DE"/>
          </a:p>
          <a:p>
            <a:endParaRPr lang="de-DE"/>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981794B-0533-4258-8210-747279A48E16}" type="slidenum">
              <a:rPr lang="de-DE"/>
              <a:pPr/>
              <a:t>43</a:t>
            </a:fld>
            <a:endParaRPr lang="de-DE"/>
          </a:p>
        </p:txBody>
      </p:sp>
      <p:sp>
        <p:nvSpPr>
          <p:cNvPr id="138242" name="Rectangle 2"/>
          <p:cNvSpPr>
            <a:spLocks noGrp="1" noChangeArrowheads="1"/>
          </p:cNvSpPr>
          <p:nvPr>
            <p:ph type="title"/>
          </p:nvPr>
        </p:nvSpPr>
        <p:spPr/>
        <p:txBody>
          <a:bodyPr/>
          <a:lstStyle/>
          <a:p>
            <a:r>
              <a:rPr lang="de-DE"/>
              <a:t>Die Warenzirkulation G – W – G' bzw. kurz: GWG'</a:t>
            </a:r>
          </a:p>
        </p:txBody>
      </p:sp>
      <p:sp>
        <p:nvSpPr>
          <p:cNvPr id="138243" name="Rectangle 3"/>
          <p:cNvSpPr>
            <a:spLocks noGrp="1" noChangeArrowheads="1"/>
          </p:cNvSpPr>
          <p:nvPr>
            <p:ph type="body" idx="1"/>
          </p:nvPr>
        </p:nvSpPr>
        <p:spPr/>
        <p:txBody>
          <a:bodyPr/>
          <a:lstStyle/>
          <a:p>
            <a:r>
              <a:rPr lang="de-DE"/>
              <a:t>Die Zirkulation GWG' ist das entscheidende Merkmal des Kapitalismus.</a:t>
            </a:r>
          </a:p>
          <a:p>
            <a:pPr lvl="1"/>
            <a:r>
              <a:rPr lang="de-DE"/>
              <a:t>Die Zirkulation Geld – Ware – Geld' (GWG') enthält zwar ebenfalls die beiden Aspekte GW und WG, nur diesmal in umgekehrter Reihenfolge verglichen mit WGW.</a:t>
            </a:r>
          </a:p>
          <a:p>
            <a:pPr lvl="1"/>
            <a:r>
              <a:rPr lang="de-DE"/>
              <a:t>Bei GWG wird gekauft, um zu verkaufen. Mit Geld werden Waren gekauft, um diese (modifiziert) später wieder gegen Geld, und zwar mehr Geld als zuvor zu veräußern.</a:t>
            </a:r>
          </a:p>
          <a:p>
            <a:endParaRPr lang="de-DE" u="sng"/>
          </a:p>
          <a:p>
            <a:r>
              <a:rPr lang="de-DE" u="sng"/>
              <a:t>Der Zweck von GWG:</a:t>
            </a:r>
            <a:endParaRPr lang="de-DE"/>
          </a:p>
          <a:p>
            <a:pPr lvl="1"/>
            <a:r>
              <a:rPr lang="de-DE"/>
              <a:t>Vermehrung des Geldes G</a:t>
            </a:r>
            <a:r>
              <a:rPr lang="de-DE" sz="1200" baseline="-25000"/>
              <a:t>2</a:t>
            </a:r>
            <a:r>
              <a:rPr lang="de-DE"/>
              <a:t> = G</a:t>
            </a:r>
            <a:r>
              <a:rPr lang="de-DE" sz="1200" baseline="-25000"/>
              <a:t>1</a:t>
            </a:r>
            <a:r>
              <a:rPr lang="de-DE"/>
              <a:t> + </a:t>
            </a:r>
            <a:r>
              <a:rPr lang="de-DE">
                <a:sym typeface="Symbol" pitchFamily="18" charset="2"/>
              </a:rPr>
              <a:t></a:t>
            </a:r>
            <a:r>
              <a:rPr lang="de-DE"/>
              <a:t>G mit Wert (</a:t>
            </a:r>
            <a:r>
              <a:rPr lang="de-DE">
                <a:sym typeface="Symbol" pitchFamily="18" charset="2"/>
              </a:rPr>
              <a:t></a:t>
            </a:r>
            <a:r>
              <a:rPr lang="de-DE"/>
              <a:t>G) = Mehrwert.</a:t>
            </a:r>
          </a:p>
          <a:p>
            <a:endParaRPr lang="de-DE" u="sng"/>
          </a:p>
          <a:p>
            <a:r>
              <a:rPr lang="de-DE" u="sng"/>
              <a:t>Das Mittel von GWG:</a:t>
            </a:r>
            <a:endParaRPr lang="de-DE"/>
          </a:p>
          <a:p>
            <a:pPr lvl="1"/>
            <a:r>
              <a:rPr lang="de-DE"/>
              <a:t>Die Ware wird Mittel zum Zwecke der Geldvermehrung.</a:t>
            </a:r>
          </a:p>
          <a:p>
            <a:pPr lvl="1"/>
            <a:r>
              <a:rPr lang="de-DE"/>
              <a:t>Einher geht damit eine Beliebigkeit der Ware.</a:t>
            </a:r>
          </a:p>
          <a:p>
            <a:endParaRPr lang="de-DE" sz="1400" baseline="-25000"/>
          </a:p>
          <a:p>
            <a:r>
              <a:rPr lang="de-DE" u="sng"/>
              <a:t>Der Zirkulationsprozess:</a:t>
            </a:r>
          </a:p>
          <a:p>
            <a:pPr lvl="1"/>
            <a:r>
              <a:rPr lang="de-DE"/>
              <a:t>Geld 1 = Geld 2 (qualitative Sicht), aber</a:t>
            </a:r>
          </a:p>
          <a:p>
            <a:pPr lvl="1"/>
            <a:r>
              <a:rPr lang="de-DE"/>
              <a:t>Wert (Geld 1) &lt; Wert (Geld 2) (quantitative Sicht).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D2CC6D0-E563-49FB-9DC3-5C4B58887E44}" type="slidenum">
              <a:rPr lang="de-DE"/>
              <a:pPr/>
              <a:t>44</a:t>
            </a:fld>
            <a:endParaRPr lang="de-DE"/>
          </a:p>
        </p:txBody>
      </p:sp>
      <p:sp>
        <p:nvSpPr>
          <p:cNvPr id="139266" name="Rectangle 2"/>
          <p:cNvSpPr>
            <a:spLocks noGrp="1" noChangeArrowheads="1"/>
          </p:cNvSpPr>
          <p:nvPr>
            <p:ph type="title"/>
          </p:nvPr>
        </p:nvSpPr>
        <p:spPr/>
        <p:txBody>
          <a:bodyPr/>
          <a:lstStyle/>
          <a:p>
            <a:r>
              <a:rPr lang="de-DE"/>
              <a:t>Die Warenzirkulation G – W – G' bzw. kurz: GWG'</a:t>
            </a:r>
          </a:p>
        </p:txBody>
      </p:sp>
      <p:sp>
        <p:nvSpPr>
          <p:cNvPr id="139267" name="Rectangle 3"/>
          <p:cNvSpPr>
            <a:spLocks noGrp="1" noChangeArrowheads="1"/>
          </p:cNvSpPr>
          <p:nvPr>
            <p:ph type="body" idx="1"/>
          </p:nvPr>
        </p:nvSpPr>
        <p:spPr/>
        <p:txBody>
          <a:bodyPr/>
          <a:lstStyle/>
          <a:p>
            <a:pPr>
              <a:lnSpc>
                <a:spcPct val="90000"/>
              </a:lnSpc>
            </a:pPr>
            <a:r>
              <a:rPr lang="de-DE" dirty="0"/>
              <a:t>Bestimmendes Merkmal ist bei GWG' der Wert in Form von Geld und nicht der Gebrauchswert!</a:t>
            </a:r>
          </a:p>
          <a:p>
            <a:pPr>
              <a:lnSpc>
                <a:spcPct val="90000"/>
              </a:lnSpc>
            </a:pPr>
            <a:endParaRPr lang="de-DE" dirty="0"/>
          </a:p>
          <a:p>
            <a:pPr>
              <a:lnSpc>
                <a:spcPct val="90000"/>
              </a:lnSpc>
            </a:pPr>
            <a:r>
              <a:rPr lang="de-DE" dirty="0"/>
              <a:t>Die Waren, die die Unternehmung mit Geld kauft, haben für sie zwar Gebrauchswert; ihr Gebrauchswert ist es aber nur, durch Verwertung Tauschwert zu erzielen, genauer: durch Verkauf einen Tauschwert in Geld anzueignen, der höher ist als der Tauschwert der gekauften Waren, also Mehrwert zu erzielen.</a:t>
            </a:r>
          </a:p>
          <a:p>
            <a:pPr>
              <a:lnSpc>
                <a:spcPct val="90000"/>
              </a:lnSpc>
            </a:pPr>
            <a:endParaRPr lang="de-DE" dirty="0"/>
          </a:p>
          <a:p>
            <a:pPr>
              <a:lnSpc>
                <a:spcPct val="90000"/>
              </a:lnSpc>
            </a:pPr>
            <a:r>
              <a:rPr lang="de-DE" dirty="0"/>
              <a:t>Geld, mit dem gekauft wird, um nach späterem Verkauf mehr Geld zu erhalten, ist Kapital.</a:t>
            </a:r>
          </a:p>
          <a:p>
            <a:pPr>
              <a:lnSpc>
                <a:spcPct val="90000"/>
              </a:lnSpc>
            </a:pPr>
            <a:endParaRPr lang="de-DE" dirty="0"/>
          </a:p>
          <a:p>
            <a:pPr>
              <a:lnSpc>
                <a:spcPct val="90000"/>
              </a:lnSpc>
            </a:pPr>
            <a:r>
              <a:rPr lang="de-DE" dirty="0"/>
              <a:t>Der Prozess GWG‘ ist maßlos ist.</a:t>
            </a:r>
          </a:p>
          <a:p>
            <a:pPr lvl="1">
              <a:lnSpc>
                <a:spcPct val="90000"/>
              </a:lnSpc>
            </a:pPr>
            <a:r>
              <a:rPr lang="de-DE" dirty="0"/>
              <a:t>Während bei WGW der Prozess der Zirkulation mit dem Kauf und der damit verbundenen Konsumtion sein Ende findet,</a:t>
            </a:r>
          </a:p>
          <a:p>
            <a:pPr lvl="1">
              <a:lnSpc>
                <a:spcPct val="90000"/>
              </a:lnSpc>
            </a:pPr>
            <a:r>
              <a:rPr lang="de-DE" dirty="0"/>
              <a:t>ist bei GWG‘ das Ende der einen Zirkulation, nämlich Geld, gleichzeitig der Anfang der nächsten Zirkulation.</a:t>
            </a:r>
          </a:p>
          <a:p>
            <a:pPr lvl="1">
              <a:lnSpc>
                <a:spcPct val="90000"/>
              </a:lnSpc>
            </a:pPr>
            <a:r>
              <a:rPr lang="de-DE" dirty="0"/>
              <a:t>Es gilt: GWGWGWGWGWGWGWGWGWGWGWG ...</a:t>
            </a:r>
          </a:p>
          <a:p>
            <a:pPr>
              <a:lnSpc>
                <a:spcPct val="90000"/>
              </a:lnSpc>
              <a:buFont typeface="Wingdings" pitchFamily="2" charset="2"/>
              <a:buNone/>
            </a:pPr>
            <a:endParaRPr lang="de-DE" dirty="0"/>
          </a:p>
          <a:p>
            <a:pPr>
              <a:lnSpc>
                <a:spcPct val="90000"/>
              </a:lnSpc>
            </a:pPr>
            <a:r>
              <a:rPr lang="de-DE" dirty="0"/>
              <a:t>Die stoffliche Form, ob Geld oder Ware, ist unwichtig. Wesentlich ist nur noch der Tauschwert, und zwar dessen Vermehrung. Mehrwertwahn ohne Beachtung des gesellschaftlichen Gebrauchswerts wird zum Merkmal des Kapitalismus.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98E5B8C8-E82A-448D-8319-579DEC00A579}" type="slidenum">
              <a:rPr lang="de-DE"/>
              <a:pPr/>
              <a:t>45</a:t>
            </a:fld>
            <a:endParaRPr lang="de-DE"/>
          </a:p>
        </p:txBody>
      </p:sp>
      <p:sp>
        <p:nvSpPr>
          <p:cNvPr id="71682" name="Rectangle 2"/>
          <p:cNvSpPr>
            <a:spLocks noGrp="1" noChangeArrowheads="1"/>
          </p:cNvSpPr>
          <p:nvPr>
            <p:ph type="title"/>
          </p:nvPr>
        </p:nvSpPr>
        <p:spPr/>
        <p:txBody>
          <a:bodyPr/>
          <a:lstStyle/>
          <a:p>
            <a:r>
              <a:rPr lang="de-DE"/>
              <a:t>Annahmen des Basisfalls 1</a:t>
            </a:r>
          </a:p>
        </p:txBody>
      </p:sp>
      <p:sp>
        <p:nvSpPr>
          <p:cNvPr id="71683" name="Rectangle 3"/>
          <p:cNvSpPr>
            <a:spLocks noGrp="1" noChangeArrowheads="1"/>
          </p:cNvSpPr>
          <p:nvPr>
            <p:ph type="body" idx="1"/>
          </p:nvPr>
        </p:nvSpPr>
        <p:spPr/>
        <p:txBody>
          <a:bodyPr/>
          <a:lstStyle/>
          <a:p>
            <a:r>
              <a:rPr lang="de-DE"/>
              <a:t>Arbeitstag = 12 Std.</a:t>
            </a:r>
          </a:p>
          <a:p>
            <a:endParaRPr lang="de-DE"/>
          </a:p>
          <a:p>
            <a:r>
              <a:rPr lang="de-DE"/>
              <a:t>10 € = Wert von 1 Std. Arbeit</a:t>
            </a:r>
          </a:p>
          <a:p>
            <a:endParaRPr lang="de-DE"/>
          </a:p>
          <a:p>
            <a:r>
              <a:rPr lang="de-DE"/>
              <a:t>Produktionszeit der Lebensmittel zur Reproduktion der Arbeitskraft =</a:t>
            </a:r>
            <a:br>
              <a:rPr lang="de-DE"/>
            </a:br>
            <a:r>
              <a:rPr lang="de-DE"/>
              <a:t>5 Std. = 50 €</a:t>
            </a:r>
          </a:p>
          <a:p>
            <a:endParaRPr lang="de-DE"/>
          </a:p>
          <a:p>
            <a:r>
              <a:rPr lang="de-DE"/>
              <a:t>Produziert werden während der 12 Std. 60 Socken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35ED4C1C-8358-4BCE-8E9F-9C09E22E7052}" type="slidenum">
              <a:rPr lang="de-DE"/>
              <a:pPr/>
              <a:t>46</a:t>
            </a:fld>
            <a:endParaRPr lang="de-DE"/>
          </a:p>
        </p:txBody>
      </p:sp>
      <p:sp>
        <p:nvSpPr>
          <p:cNvPr id="77826" name="Rectangle 2"/>
          <p:cNvSpPr>
            <a:spLocks noGrp="1" noChangeArrowheads="1"/>
          </p:cNvSpPr>
          <p:nvPr>
            <p:ph type="title"/>
          </p:nvPr>
        </p:nvSpPr>
        <p:spPr/>
        <p:txBody>
          <a:bodyPr/>
          <a:lstStyle/>
          <a:p>
            <a:r>
              <a:rPr lang="de-DE"/>
              <a:t>Basisfall 1</a:t>
            </a:r>
          </a:p>
        </p:txBody>
      </p:sp>
      <p:sp>
        <p:nvSpPr>
          <p:cNvPr id="77827" name="Rectangle 3"/>
          <p:cNvSpPr>
            <a:spLocks noGrp="1" noChangeArrowheads="1"/>
          </p:cNvSpPr>
          <p:nvPr>
            <p:ph type="body" idx="1"/>
          </p:nvPr>
        </p:nvSpPr>
        <p:spPr/>
        <p:txBody>
          <a:bodyPr/>
          <a:lstStyle/>
          <a:p>
            <a:pPr>
              <a:buFont typeface="Wingdings" pitchFamily="2" charset="2"/>
              <a:buNone/>
              <a:tabLst>
                <a:tab pos="2781300" algn="l"/>
                <a:tab pos="3492500" algn="dec"/>
                <a:tab pos="4483100" algn="l"/>
                <a:tab pos="5384800" algn="dec"/>
              </a:tabLst>
            </a:pPr>
            <a:r>
              <a:rPr lang="de-DE" b="1" dirty="0"/>
              <a:t>Kosten der 60 Socken</a:t>
            </a:r>
          </a:p>
          <a:p>
            <a:pPr>
              <a:tabLst>
                <a:tab pos="2781300" algn="l"/>
                <a:tab pos="3492500" algn="dec"/>
                <a:tab pos="4483100" algn="l"/>
                <a:tab pos="5384800" algn="dec"/>
              </a:tabLst>
            </a:pPr>
            <a:r>
              <a:rPr lang="de-DE" dirty="0"/>
              <a:t>20 Pfund Baumwolle	=	5,00 Std.	=	50,00 €</a:t>
            </a:r>
          </a:p>
          <a:p>
            <a:pPr>
              <a:tabLst>
                <a:tab pos="2781300" algn="l"/>
                <a:tab pos="3492500" algn="dec"/>
                <a:tab pos="4483100" algn="l"/>
                <a:tab pos="5384800" algn="dec"/>
              </a:tabLst>
            </a:pPr>
            <a:r>
              <a:rPr lang="de-DE" dirty="0"/>
              <a:t>3,00 l Öl	=	3,00 Std.	=	30,00 €</a:t>
            </a:r>
          </a:p>
          <a:p>
            <a:pPr>
              <a:tabLst>
                <a:tab pos="2781300" algn="l"/>
                <a:tab pos="3492500" algn="dec"/>
                <a:tab pos="4483100" algn="l"/>
                <a:tab pos="5384800" algn="dec"/>
              </a:tabLst>
            </a:pPr>
            <a:r>
              <a:rPr lang="de-DE" dirty="0"/>
              <a:t>Maschinenabnutzung	=	10,00 Std. 	=	100,00 €</a:t>
            </a:r>
            <a:endParaRPr lang="de-DE" u="sng" dirty="0"/>
          </a:p>
          <a:p>
            <a:pPr>
              <a:tabLst>
                <a:tab pos="2781300" algn="l"/>
                <a:tab pos="3492500" algn="dec"/>
                <a:tab pos="4483100" algn="l"/>
                <a:tab pos="5384800" algn="dec"/>
              </a:tabLst>
            </a:pPr>
            <a:r>
              <a:rPr lang="de-DE" u="sng" dirty="0"/>
              <a:t>Arbeitskraft	=	5,00 Std. 	=	50,00 €</a:t>
            </a:r>
            <a:endParaRPr lang="de-DE" dirty="0"/>
          </a:p>
          <a:p>
            <a:pPr>
              <a:tabLst>
                <a:tab pos="2781300" algn="l"/>
                <a:tab pos="3492500" algn="dec"/>
                <a:tab pos="4483100" algn="l"/>
                <a:tab pos="5384800" algn="dec"/>
              </a:tabLst>
            </a:pPr>
            <a:r>
              <a:rPr lang="de-DE" dirty="0"/>
              <a:t>Gesamtkosten	=	23,00 Std. 	=	230,00 €</a:t>
            </a:r>
            <a:endParaRPr lang="de-DE" u="sng" dirty="0"/>
          </a:p>
          <a:p>
            <a:pPr>
              <a:tabLst>
                <a:tab pos="2781300" algn="l"/>
                <a:tab pos="3492500" algn="dec"/>
                <a:tab pos="4483100" algn="l"/>
                <a:tab pos="5384800" algn="dec"/>
              </a:tabLst>
            </a:pPr>
            <a:endParaRPr lang="de-DE" u="sng" dirty="0"/>
          </a:p>
          <a:p>
            <a:pPr>
              <a:buFont typeface="Wingdings" pitchFamily="2" charset="2"/>
              <a:buNone/>
              <a:tabLst>
                <a:tab pos="2781300" algn="l"/>
                <a:tab pos="3492500" algn="dec"/>
                <a:tab pos="4483100" algn="l"/>
                <a:tab pos="5384800" algn="dec"/>
              </a:tabLst>
            </a:pPr>
            <a:r>
              <a:rPr lang="de-DE" b="1" dirty="0"/>
              <a:t>Wert der 60 Socken</a:t>
            </a:r>
          </a:p>
          <a:p>
            <a:pPr>
              <a:tabLst>
                <a:tab pos="2781300" algn="l"/>
                <a:tab pos="3492500" algn="dec"/>
                <a:tab pos="4483100" algn="l"/>
                <a:tab pos="5384800" algn="dec"/>
              </a:tabLst>
            </a:pPr>
            <a:r>
              <a:rPr lang="de-DE" dirty="0"/>
              <a:t>Wertübertragung der PM	=	18,00 Std. 	=	180,00 €</a:t>
            </a:r>
          </a:p>
          <a:p>
            <a:pPr>
              <a:tabLst>
                <a:tab pos="2781300" algn="l"/>
                <a:tab pos="3492500" algn="dec"/>
                <a:tab pos="4483100" algn="l"/>
                <a:tab pos="5384800" algn="dec"/>
              </a:tabLst>
            </a:pPr>
            <a:r>
              <a:rPr lang="de-DE" u="sng" dirty="0"/>
              <a:t>Wertschöpfung	=	12,00 Std.	=	120,00 €</a:t>
            </a:r>
          </a:p>
          <a:p>
            <a:pPr>
              <a:tabLst>
                <a:tab pos="2781300" algn="l"/>
                <a:tab pos="3492500" algn="dec"/>
                <a:tab pos="4483100" algn="l"/>
                <a:tab pos="5384800" algn="dec"/>
              </a:tabLst>
            </a:pPr>
            <a:r>
              <a:rPr lang="de-DE" dirty="0"/>
              <a:t>Produktwert	=	30,00 Std.	=	300,00 €</a:t>
            </a:r>
          </a:p>
          <a:p>
            <a:pPr>
              <a:tabLst>
                <a:tab pos="2781300" algn="l"/>
                <a:tab pos="3492500" algn="dec"/>
                <a:tab pos="4483100" algn="l"/>
                <a:tab pos="5384800" algn="dec"/>
              </a:tabLst>
            </a:pPr>
            <a:endParaRPr lang="de-DE" dirty="0"/>
          </a:p>
          <a:p>
            <a:pPr>
              <a:buFont typeface="Wingdings" pitchFamily="2" charset="2"/>
              <a:buNone/>
              <a:tabLst>
                <a:tab pos="2781300" algn="l"/>
                <a:tab pos="3492500" algn="dec"/>
                <a:tab pos="4483100" algn="l"/>
                <a:tab pos="5384800" algn="dec"/>
              </a:tabLst>
            </a:pPr>
            <a:r>
              <a:rPr lang="de-DE" b="1" dirty="0"/>
              <a:t>Gewinn</a:t>
            </a:r>
          </a:p>
          <a:p>
            <a:pPr>
              <a:tabLst>
                <a:tab pos="2781300" algn="l"/>
                <a:tab pos="3492500" algn="dec"/>
                <a:tab pos="4483100" algn="l"/>
                <a:tab pos="5384800" algn="dec"/>
              </a:tabLst>
            </a:pPr>
            <a:r>
              <a:rPr lang="de-DE" dirty="0"/>
              <a:t>Mehrwert (falls Verkauf)	=	7,00 Std.	=	70,00 €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0C7F56A-5F9A-4910-8CE3-4F7FB622FBED}" type="slidenum">
              <a:rPr lang="de-DE"/>
              <a:pPr/>
              <a:t>47</a:t>
            </a:fld>
            <a:endParaRPr lang="de-DE"/>
          </a:p>
        </p:txBody>
      </p:sp>
      <p:sp>
        <p:nvSpPr>
          <p:cNvPr id="79874" name="Rectangle 2"/>
          <p:cNvSpPr>
            <a:spLocks noGrp="1" noChangeArrowheads="1"/>
          </p:cNvSpPr>
          <p:nvPr>
            <p:ph type="title"/>
          </p:nvPr>
        </p:nvSpPr>
        <p:spPr/>
        <p:txBody>
          <a:bodyPr/>
          <a:lstStyle/>
          <a:p>
            <a:r>
              <a:rPr lang="de-DE"/>
              <a:t>Basisfall 1</a:t>
            </a:r>
          </a:p>
        </p:txBody>
      </p:sp>
      <p:sp>
        <p:nvSpPr>
          <p:cNvPr id="79875" name="Rectangle 3"/>
          <p:cNvSpPr>
            <a:spLocks noGrp="1" noChangeArrowheads="1"/>
          </p:cNvSpPr>
          <p:nvPr>
            <p:ph type="body" idx="1"/>
          </p:nvPr>
        </p:nvSpPr>
        <p:spPr/>
        <p:txBody>
          <a:bodyPr/>
          <a:lstStyle/>
          <a:p>
            <a:pPr>
              <a:buFont typeface="Wingdings" pitchFamily="2" charset="2"/>
              <a:buNone/>
              <a:tabLst>
                <a:tab pos="1887538" algn="l"/>
                <a:tab pos="2336800" algn="l"/>
                <a:tab pos="5195888" algn="l"/>
                <a:tab pos="5834063" algn="dec"/>
              </a:tabLst>
            </a:pPr>
            <a:r>
              <a:rPr lang="de-DE" b="1"/>
              <a:t>Ersatzrechnung</a:t>
            </a:r>
          </a:p>
          <a:p>
            <a:pPr>
              <a:tabLst>
                <a:tab pos="1887538" algn="l"/>
                <a:tab pos="2336800" algn="l"/>
                <a:tab pos="5195888" algn="l"/>
                <a:tab pos="5834063" algn="dec"/>
              </a:tabLst>
            </a:pPr>
            <a:r>
              <a:rPr lang="de-DE"/>
              <a:t>60 Socken = 300 € </a:t>
            </a:r>
            <a:r>
              <a:rPr lang="de-DE">
                <a:sym typeface="Symbol" pitchFamily="18" charset="2"/>
              </a:rPr>
              <a:t></a:t>
            </a:r>
            <a:r>
              <a:rPr lang="de-DE"/>
              <a:t> 1 Socke = 5 €</a:t>
            </a:r>
          </a:p>
          <a:p>
            <a:pPr lvl="1">
              <a:tabLst>
                <a:tab pos="1887538" algn="l"/>
                <a:tab pos="2336800" algn="l"/>
                <a:tab pos="5195888" algn="l"/>
                <a:tab pos="5834063" algn="dec"/>
              </a:tabLst>
            </a:pPr>
            <a:r>
              <a:rPr lang="de-DE"/>
              <a:t>36 Socken ersetzen den Wert der Produktionsmittel	=	180,00 €</a:t>
            </a:r>
          </a:p>
          <a:p>
            <a:pPr lvl="1">
              <a:tabLst>
                <a:tab pos="1887538" algn="l"/>
                <a:tab pos="2336800" algn="l"/>
                <a:tab pos="5195888" algn="l"/>
                <a:tab pos="5834063" algn="dec"/>
              </a:tabLst>
            </a:pPr>
            <a:r>
              <a:rPr lang="de-DE"/>
              <a:t>10 Socken ersetzen den Wert der Arbeitskraft	=	50,00 €</a:t>
            </a:r>
          </a:p>
          <a:p>
            <a:pPr lvl="1">
              <a:tabLst>
                <a:tab pos="1887538" algn="l"/>
                <a:tab pos="2336800" algn="l"/>
                <a:tab pos="5195888" algn="l"/>
                <a:tab pos="5834063" algn="dec"/>
              </a:tabLst>
            </a:pPr>
            <a:r>
              <a:rPr lang="de-DE"/>
              <a:t>14 Socken bleiben als Mehrprodukt übrig	=	70,00 €</a:t>
            </a:r>
          </a:p>
          <a:p>
            <a:pPr>
              <a:tabLst>
                <a:tab pos="1887538" algn="l"/>
                <a:tab pos="2336800" algn="l"/>
                <a:tab pos="5195888" algn="l"/>
                <a:tab pos="5834063" algn="dec"/>
              </a:tabLst>
            </a:pPr>
            <a:endParaRPr lang="de-DE"/>
          </a:p>
          <a:p>
            <a:pPr>
              <a:buFont typeface="Wingdings" pitchFamily="2" charset="2"/>
              <a:buNone/>
              <a:tabLst>
                <a:tab pos="1887538" algn="l"/>
                <a:tab pos="2336800" algn="l"/>
                <a:tab pos="5195888" algn="l"/>
                <a:tab pos="5834063" algn="dec"/>
              </a:tabLst>
            </a:pPr>
            <a:r>
              <a:rPr lang="de-DE" b="1"/>
              <a:t>Mehrwertratenrechnung</a:t>
            </a:r>
          </a:p>
          <a:p>
            <a:pPr>
              <a:tabLst>
                <a:tab pos="1887538" algn="l"/>
                <a:tab pos="2336800" algn="l"/>
                <a:tab pos="5195888" algn="l"/>
                <a:tab pos="5834063" algn="dec"/>
              </a:tabLst>
            </a:pPr>
            <a:r>
              <a:rPr lang="de-DE"/>
              <a:t>Mehrwertrate	=	Mehrarbeit / notwendige Arbeit</a:t>
            </a:r>
            <a:br>
              <a:rPr lang="de-DE"/>
            </a:br>
            <a:r>
              <a:rPr lang="de-DE"/>
              <a:t>	=	7,00 Std. / 5,00 Std.</a:t>
            </a:r>
            <a:br>
              <a:rPr lang="de-DE"/>
            </a:br>
            <a:br>
              <a:rPr lang="de-DE"/>
            </a:br>
            <a:r>
              <a:rPr lang="de-DE"/>
              <a:t>	=	Mehrwert / Wert der Arbeitskraft</a:t>
            </a:r>
            <a:br>
              <a:rPr lang="de-DE"/>
            </a:br>
            <a:r>
              <a:rPr lang="de-DE"/>
              <a:t>	=	70,00 € / 50,00 € = 1,40 = 140%</a:t>
            </a:r>
            <a:br>
              <a:rPr lang="de-DE"/>
            </a:br>
            <a:r>
              <a:rPr lang="de-DE"/>
              <a:t>	</a:t>
            </a:r>
            <a:br>
              <a:rPr lang="de-DE"/>
            </a:br>
            <a:r>
              <a:rPr lang="de-DE"/>
              <a:t>	=	Mehrprodukt / notwendiges Produkt</a:t>
            </a:r>
            <a:br>
              <a:rPr lang="de-DE"/>
            </a:br>
            <a:r>
              <a:rPr lang="de-DE"/>
              <a:t>	=	14 Socken / 10 Socken = 1,40 = 140%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9682400D-9371-4F25-B2C1-1D7541BF4CCD}" type="slidenum">
              <a:rPr lang="de-DE"/>
              <a:pPr/>
              <a:t>48</a:t>
            </a:fld>
            <a:endParaRPr lang="de-DE"/>
          </a:p>
        </p:txBody>
      </p:sp>
      <p:sp>
        <p:nvSpPr>
          <p:cNvPr id="90114" name="Rectangle 2"/>
          <p:cNvSpPr>
            <a:spLocks noGrp="1" noChangeArrowheads="1"/>
          </p:cNvSpPr>
          <p:nvPr>
            <p:ph type="title"/>
          </p:nvPr>
        </p:nvSpPr>
        <p:spPr/>
        <p:txBody>
          <a:bodyPr/>
          <a:lstStyle/>
          <a:p>
            <a:r>
              <a:rPr lang="de-DE"/>
              <a:t>Annahmen des Falls 2 eines verlängerten Arbeitstages</a:t>
            </a:r>
          </a:p>
        </p:txBody>
      </p:sp>
      <p:sp>
        <p:nvSpPr>
          <p:cNvPr id="90115" name="Rectangle 3"/>
          <p:cNvSpPr>
            <a:spLocks noGrp="1" noChangeArrowheads="1"/>
          </p:cNvSpPr>
          <p:nvPr>
            <p:ph type="body" idx="1"/>
          </p:nvPr>
        </p:nvSpPr>
        <p:spPr/>
        <p:txBody>
          <a:bodyPr/>
          <a:lstStyle/>
          <a:p>
            <a:r>
              <a:rPr lang="de-DE"/>
              <a:t>Der Arbeitstag wird lediglich verlängert von 12 auf 15 Stunden</a:t>
            </a:r>
          </a:p>
          <a:p>
            <a:endParaRPr lang="de-DE"/>
          </a:p>
          <a:p>
            <a:r>
              <a:rPr lang="de-DE"/>
              <a:t>Die Arbeiter sollen über die notwendige Arbeitszeit zur Reproduktion des Werts ihrer Arbeitskraft hinaus mehr Mehrarbeit verrichten und mehr Mehrwert produzieren.</a:t>
            </a:r>
          </a:p>
          <a:p>
            <a:endParaRPr lang="de-DE"/>
          </a:p>
          <a:p>
            <a:r>
              <a:rPr lang="de-DE"/>
              <a:t>Wir reden vom absoluten Mehrwert.</a:t>
            </a:r>
          </a:p>
          <a:p>
            <a:endParaRPr lang="de-DE"/>
          </a:p>
          <a:p>
            <a:r>
              <a:rPr lang="de-DE"/>
              <a:t>Arbeitstag = 15 Std.</a:t>
            </a:r>
          </a:p>
          <a:p>
            <a:endParaRPr lang="de-DE"/>
          </a:p>
          <a:p>
            <a:r>
              <a:rPr lang="de-DE"/>
              <a:t>10 € = Wert von 1 Std. Arbeit</a:t>
            </a:r>
          </a:p>
          <a:p>
            <a:endParaRPr lang="de-DE"/>
          </a:p>
          <a:p>
            <a:r>
              <a:rPr lang="de-DE"/>
              <a:t>Produktionszeit der Lebensmittel zur Reproduktion der Arbeitskraft =</a:t>
            </a:r>
            <a:br>
              <a:rPr lang="de-DE"/>
            </a:br>
            <a:r>
              <a:rPr lang="de-DE"/>
              <a:t>5 Std. = 50 €</a:t>
            </a:r>
          </a:p>
          <a:p>
            <a:endParaRPr lang="de-DE"/>
          </a:p>
          <a:p>
            <a:r>
              <a:rPr lang="de-DE"/>
              <a:t>Produziert werden während der 15 Std. 75 Socken</a:t>
            </a:r>
            <a:br>
              <a:rPr lang="de-DE"/>
            </a:br>
            <a:r>
              <a:rPr lang="de-DE"/>
              <a:t>(gleich bleibende Arbeitsproduktivität bei längerem Arbeitstag)</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B4277619-314D-483B-AA68-F7311FE4DF78}" type="slidenum">
              <a:rPr lang="de-DE"/>
              <a:pPr/>
              <a:t>49</a:t>
            </a:fld>
            <a:endParaRPr lang="de-DE"/>
          </a:p>
        </p:txBody>
      </p:sp>
      <p:sp>
        <p:nvSpPr>
          <p:cNvPr id="92162" name="Rectangle 2"/>
          <p:cNvSpPr>
            <a:spLocks noGrp="1" noChangeArrowheads="1"/>
          </p:cNvSpPr>
          <p:nvPr>
            <p:ph type="title"/>
          </p:nvPr>
        </p:nvSpPr>
        <p:spPr/>
        <p:txBody>
          <a:bodyPr/>
          <a:lstStyle/>
          <a:p>
            <a:r>
              <a:rPr lang="de-DE"/>
              <a:t>Fall 2 eines verlängerten Arbeitstages</a:t>
            </a:r>
          </a:p>
        </p:txBody>
      </p:sp>
      <p:sp>
        <p:nvSpPr>
          <p:cNvPr id="92163" name="Rectangle 3"/>
          <p:cNvSpPr>
            <a:spLocks noGrp="1" noChangeArrowheads="1"/>
          </p:cNvSpPr>
          <p:nvPr>
            <p:ph type="body" idx="1"/>
          </p:nvPr>
        </p:nvSpPr>
        <p:spPr/>
        <p:txBody>
          <a:bodyPr/>
          <a:lstStyle/>
          <a:p>
            <a:pPr>
              <a:buFont typeface="Wingdings" pitchFamily="2" charset="2"/>
              <a:buNone/>
              <a:tabLst>
                <a:tab pos="2781300" algn="l"/>
                <a:tab pos="3492500" algn="dec"/>
                <a:tab pos="4483100" algn="l"/>
                <a:tab pos="5384800" algn="dec"/>
              </a:tabLst>
            </a:pPr>
            <a:r>
              <a:rPr lang="de-DE" b="1"/>
              <a:t>Kosten der 75 Socken</a:t>
            </a:r>
          </a:p>
          <a:p>
            <a:pPr>
              <a:tabLst>
                <a:tab pos="2781300" algn="l"/>
                <a:tab pos="3492500" algn="dec"/>
                <a:tab pos="4483100" algn="l"/>
                <a:tab pos="5384800" algn="dec"/>
              </a:tabLst>
            </a:pPr>
            <a:r>
              <a:rPr lang="de-DE"/>
              <a:t>25 Pfund Baumwolle	=	6,25 Std.	=	62,50 €</a:t>
            </a:r>
          </a:p>
          <a:p>
            <a:pPr>
              <a:tabLst>
                <a:tab pos="2781300" algn="l"/>
                <a:tab pos="3492500" algn="dec"/>
                <a:tab pos="4483100" algn="l"/>
                <a:tab pos="5384800" algn="dec"/>
              </a:tabLst>
            </a:pPr>
            <a:r>
              <a:rPr lang="de-DE"/>
              <a:t>3,75 l Öl	=	3,75 Std.	=	37,50 €</a:t>
            </a:r>
          </a:p>
          <a:p>
            <a:pPr>
              <a:tabLst>
                <a:tab pos="2781300" algn="l"/>
                <a:tab pos="3492500" algn="dec"/>
                <a:tab pos="4483100" algn="l"/>
                <a:tab pos="5384800" algn="dec"/>
              </a:tabLst>
            </a:pPr>
            <a:r>
              <a:rPr lang="de-DE"/>
              <a:t>Maschinenabnutzung	=	12,50 Std. 	=	125,00 €</a:t>
            </a:r>
            <a:endParaRPr lang="de-DE" u="sng"/>
          </a:p>
          <a:p>
            <a:pPr>
              <a:tabLst>
                <a:tab pos="2781300" algn="l"/>
                <a:tab pos="3492500" algn="dec"/>
                <a:tab pos="4483100" algn="l"/>
                <a:tab pos="5384800" algn="dec"/>
              </a:tabLst>
            </a:pPr>
            <a:r>
              <a:rPr lang="de-DE" u="sng"/>
              <a:t>Arbeitskraft	=	5,00 Std. 	=	50,00 €</a:t>
            </a:r>
            <a:endParaRPr lang="de-DE"/>
          </a:p>
          <a:p>
            <a:pPr>
              <a:tabLst>
                <a:tab pos="2781300" algn="l"/>
                <a:tab pos="3492500" algn="dec"/>
                <a:tab pos="4483100" algn="l"/>
                <a:tab pos="5384800" algn="dec"/>
              </a:tabLst>
            </a:pPr>
            <a:r>
              <a:rPr lang="de-DE"/>
              <a:t>Gesamtkosten	=	27,50 Std. 	=	275,00 €</a:t>
            </a:r>
            <a:endParaRPr lang="de-DE" u="sng"/>
          </a:p>
          <a:p>
            <a:pPr>
              <a:tabLst>
                <a:tab pos="2781300" algn="l"/>
                <a:tab pos="3492500" algn="dec"/>
                <a:tab pos="4483100" algn="l"/>
                <a:tab pos="5384800" algn="dec"/>
              </a:tabLst>
            </a:pPr>
            <a:endParaRPr lang="de-DE" u="sng"/>
          </a:p>
          <a:p>
            <a:pPr>
              <a:buFont typeface="Wingdings" pitchFamily="2" charset="2"/>
              <a:buNone/>
              <a:tabLst>
                <a:tab pos="2781300" algn="l"/>
                <a:tab pos="3492500" algn="dec"/>
                <a:tab pos="4483100" algn="l"/>
                <a:tab pos="5384800" algn="dec"/>
              </a:tabLst>
            </a:pPr>
            <a:r>
              <a:rPr lang="de-DE" b="1"/>
              <a:t>Wert der 75 Socken</a:t>
            </a:r>
          </a:p>
          <a:p>
            <a:pPr>
              <a:tabLst>
                <a:tab pos="2781300" algn="l"/>
                <a:tab pos="3492500" algn="dec"/>
                <a:tab pos="4483100" algn="l"/>
                <a:tab pos="5384800" algn="dec"/>
              </a:tabLst>
            </a:pPr>
            <a:r>
              <a:rPr lang="de-DE"/>
              <a:t>Wertübertragung der PM	=	22,50 Std. 	=	225,00 €</a:t>
            </a:r>
          </a:p>
          <a:p>
            <a:pPr>
              <a:tabLst>
                <a:tab pos="2781300" algn="l"/>
                <a:tab pos="3492500" algn="dec"/>
                <a:tab pos="4483100" algn="l"/>
                <a:tab pos="5384800" algn="dec"/>
              </a:tabLst>
            </a:pPr>
            <a:r>
              <a:rPr lang="de-DE" u="sng"/>
              <a:t>Wertschöpfung	=	15,00 Std.	=	150,00 €</a:t>
            </a:r>
          </a:p>
          <a:p>
            <a:pPr>
              <a:tabLst>
                <a:tab pos="2781300" algn="l"/>
                <a:tab pos="3492500" algn="dec"/>
                <a:tab pos="4483100" algn="l"/>
                <a:tab pos="5384800" algn="dec"/>
              </a:tabLst>
            </a:pPr>
            <a:r>
              <a:rPr lang="de-DE"/>
              <a:t>Produktwert	=	37,50 Std.	=	375,00 €</a:t>
            </a:r>
          </a:p>
          <a:p>
            <a:pPr>
              <a:tabLst>
                <a:tab pos="2781300" algn="l"/>
                <a:tab pos="3492500" algn="dec"/>
                <a:tab pos="4483100" algn="l"/>
                <a:tab pos="5384800" algn="dec"/>
              </a:tabLst>
            </a:pPr>
            <a:endParaRPr lang="de-DE"/>
          </a:p>
          <a:p>
            <a:pPr>
              <a:buFont typeface="Wingdings" pitchFamily="2" charset="2"/>
              <a:buNone/>
              <a:tabLst>
                <a:tab pos="2781300" algn="l"/>
                <a:tab pos="3492500" algn="dec"/>
                <a:tab pos="4483100" algn="l"/>
                <a:tab pos="5384800" algn="dec"/>
              </a:tabLst>
            </a:pPr>
            <a:r>
              <a:rPr lang="de-DE" b="1"/>
              <a:t>Gewinn</a:t>
            </a:r>
          </a:p>
          <a:p>
            <a:pPr>
              <a:tabLst>
                <a:tab pos="2781300" algn="l"/>
                <a:tab pos="3492500" algn="dec"/>
                <a:tab pos="4483100" algn="l"/>
                <a:tab pos="5384800" algn="dec"/>
              </a:tabLst>
            </a:pPr>
            <a:r>
              <a:rPr lang="de-DE"/>
              <a:t>Mehrwert (falls Verkauf)	=	10,00 Std.	=	100,00 €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CC9B1355-8E65-4FF7-9DC9-730F53E911E7}" type="slidenum">
              <a:rPr lang="de-DE"/>
              <a:pPr/>
              <a:t>5</a:t>
            </a:fld>
            <a:endParaRPr lang="de-DE"/>
          </a:p>
        </p:txBody>
      </p:sp>
      <p:sp>
        <p:nvSpPr>
          <p:cNvPr id="19458" name="Rectangle 2"/>
          <p:cNvSpPr>
            <a:spLocks noGrp="1" noChangeArrowheads="1"/>
          </p:cNvSpPr>
          <p:nvPr>
            <p:ph type="title"/>
          </p:nvPr>
        </p:nvSpPr>
        <p:spPr/>
        <p:txBody>
          <a:bodyPr/>
          <a:lstStyle/>
          <a:p>
            <a:r>
              <a:rPr lang="de-DE"/>
              <a:t>Der Wert eines Dings</a:t>
            </a:r>
          </a:p>
        </p:txBody>
      </p:sp>
      <p:sp>
        <p:nvSpPr>
          <p:cNvPr id="19459" name="Rectangle 3"/>
          <p:cNvSpPr>
            <a:spLocks noGrp="1" noChangeArrowheads="1"/>
          </p:cNvSpPr>
          <p:nvPr>
            <p:ph type="body" idx="1"/>
          </p:nvPr>
        </p:nvSpPr>
        <p:spPr/>
        <p:txBody>
          <a:bodyPr/>
          <a:lstStyle/>
          <a:p>
            <a:r>
              <a:rPr lang="de-DE"/>
              <a:t>Anabella mag auch gerne Capri Sonne. 2 Packungen davon sind ebenfalls 1,20 Euro wert, also genau so viel wie das Teilchen.</a:t>
            </a:r>
          </a:p>
          <a:p>
            <a:endParaRPr lang="de-DE"/>
          </a:p>
          <a:p>
            <a:r>
              <a:rPr lang="de-DE"/>
              <a:t>Wenn also gilt:</a:t>
            </a:r>
          </a:p>
          <a:p>
            <a:pPr lvl="1"/>
            <a:r>
              <a:rPr lang="de-DE"/>
              <a:t>1 Teilchen = 1,20 Euro wert und</a:t>
            </a:r>
          </a:p>
          <a:p>
            <a:pPr lvl="1"/>
            <a:r>
              <a:rPr lang="de-DE"/>
              <a:t>2 Capri Sonne = 1,20 Euro wert,</a:t>
            </a:r>
          </a:p>
          <a:p>
            <a:pPr lvl="1"/>
            <a:r>
              <a:rPr lang="de-DE"/>
              <a:t>dann gilt offenbar: 1 Teilchen ist so viel wert wie 2 Capri Sonne.</a:t>
            </a:r>
          </a:p>
          <a:p>
            <a:endParaRPr lang="de-DE"/>
          </a:p>
          <a:p>
            <a:r>
              <a:rPr lang="de-DE"/>
              <a:t>Aber warum ist der Wert von 1 Teilchen = dem Wert von 2 Capri Sonne?</a:t>
            </a:r>
          </a:p>
          <a:p>
            <a:endParaRPr lang="de-DE"/>
          </a:p>
          <a:p>
            <a:r>
              <a:rPr lang="de-DE"/>
              <a:t>Hierauf gibt es mehrere Antworten in der Ökonomie:</a:t>
            </a:r>
          </a:p>
          <a:p>
            <a:pPr lvl="1"/>
            <a:r>
              <a:rPr lang="de-DE"/>
              <a:t>These: Der Nutzen beider Güter ist gleich groß.</a:t>
            </a:r>
          </a:p>
          <a:p>
            <a:pPr lvl="1"/>
            <a:r>
              <a:rPr lang="de-DE"/>
              <a:t>These: Der mit dem Preis bewertete Grenznutzen beider Güter ist gleich groß.</a:t>
            </a:r>
          </a:p>
          <a:p>
            <a:pPr lvl="1"/>
            <a:r>
              <a:rPr lang="de-DE"/>
              <a:t>These: In beiden Güter "steckt" gleich viel Arbeit "drin".</a:t>
            </a:r>
          </a:p>
          <a:p>
            <a:endParaRPr lang="de-DE"/>
          </a:p>
          <a:p>
            <a:r>
              <a:rPr lang="de-DE"/>
              <a:t>Marx ist der letzten arbeitswertorientierten These zuzuordnen – so wie die Klassiker Adam Smith, David Ricardo usw. Er modifiziert diese These jedoch erheblich!</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95F04362-0FC9-496C-BD11-2BABE14978AC}" type="slidenum">
              <a:rPr lang="de-DE"/>
              <a:pPr/>
              <a:t>50</a:t>
            </a:fld>
            <a:endParaRPr lang="de-DE"/>
          </a:p>
        </p:txBody>
      </p:sp>
      <p:sp>
        <p:nvSpPr>
          <p:cNvPr id="96258" name="Rectangle 2"/>
          <p:cNvSpPr>
            <a:spLocks noGrp="1" noChangeArrowheads="1"/>
          </p:cNvSpPr>
          <p:nvPr>
            <p:ph type="title"/>
          </p:nvPr>
        </p:nvSpPr>
        <p:spPr/>
        <p:txBody>
          <a:bodyPr/>
          <a:lstStyle/>
          <a:p>
            <a:r>
              <a:rPr lang="de-DE"/>
              <a:t>Fall 2 eines verlängerten Arbeitstages</a:t>
            </a:r>
          </a:p>
        </p:txBody>
      </p:sp>
      <p:sp>
        <p:nvSpPr>
          <p:cNvPr id="96259" name="Rectangle 3"/>
          <p:cNvSpPr>
            <a:spLocks noGrp="1" noChangeArrowheads="1"/>
          </p:cNvSpPr>
          <p:nvPr>
            <p:ph type="body" idx="1"/>
          </p:nvPr>
        </p:nvSpPr>
        <p:spPr/>
        <p:txBody>
          <a:bodyPr/>
          <a:lstStyle/>
          <a:p>
            <a:pPr>
              <a:buFont typeface="Wingdings" pitchFamily="2" charset="2"/>
              <a:buNone/>
              <a:tabLst>
                <a:tab pos="1887538" algn="l"/>
                <a:tab pos="2336800" algn="l"/>
                <a:tab pos="5195888" algn="l"/>
                <a:tab pos="5834063" algn="dec"/>
              </a:tabLst>
            </a:pPr>
            <a:r>
              <a:rPr lang="de-DE" b="1"/>
              <a:t>Ersatzrechnung</a:t>
            </a:r>
          </a:p>
          <a:p>
            <a:pPr>
              <a:tabLst>
                <a:tab pos="1887538" algn="l"/>
                <a:tab pos="2336800" algn="l"/>
                <a:tab pos="5195888" algn="l"/>
                <a:tab pos="5834063" algn="dec"/>
              </a:tabLst>
            </a:pPr>
            <a:r>
              <a:rPr lang="de-DE"/>
              <a:t>75 Socken = 375 € </a:t>
            </a:r>
            <a:r>
              <a:rPr lang="de-DE">
                <a:sym typeface="Symbol" pitchFamily="18" charset="2"/>
              </a:rPr>
              <a:t></a:t>
            </a:r>
            <a:r>
              <a:rPr lang="de-DE"/>
              <a:t> 1 Socke = 5 €</a:t>
            </a:r>
          </a:p>
          <a:p>
            <a:pPr lvl="1">
              <a:tabLst>
                <a:tab pos="1887538" algn="l"/>
                <a:tab pos="2336800" algn="l"/>
                <a:tab pos="5195888" algn="l"/>
                <a:tab pos="5834063" algn="dec"/>
              </a:tabLst>
            </a:pPr>
            <a:r>
              <a:rPr lang="de-DE"/>
              <a:t>45 Socken ersetzen den Wert der Produktionsmittel	=	225,00 €</a:t>
            </a:r>
          </a:p>
          <a:p>
            <a:pPr lvl="1">
              <a:tabLst>
                <a:tab pos="1887538" algn="l"/>
                <a:tab pos="2336800" algn="l"/>
                <a:tab pos="5195888" algn="l"/>
                <a:tab pos="5834063" algn="dec"/>
              </a:tabLst>
            </a:pPr>
            <a:r>
              <a:rPr lang="de-DE"/>
              <a:t>10 Socken ersetzen den Wert der Arbeitskraft	=	50,00 €</a:t>
            </a:r>
          </a:p>
          <a:p>
            <a:pPr lvl="1">
              <a:tabLst>
                <a:tab pos="1887538" algn="l"/>
                <a:tab pos="2336800" algn="l"/>
                <a:tab pos="5195888" algn="l"/>
                <a:tab pos="5834063" algn="dec"/>
              </a:tabLst>
            </a:pPr>
            <a:r>
              <a:rPr lang="de-DE"/>
              <a:t>20 Socken bleiben als Mehrprodukt übrig	=	100,00 €</a:t>
            </a:r>
          </a:p>
          <a:p>
            <a:pPr>
              <a:tabLst>
                <a:tab pos="1887538" algn="l"/>
                <a:tab pos="2336800" algn="l"/>
                <a:tab pos="5195888" algn="l"/>
                <a:tab pos="5834063" algn="dec"/>
              </a:tabLst>
            </a:pPr>
            <a:endParaRPr lang="de-DE"/>
          </a:p>
          <a:p>
            <a:pPr>
              <a:buFont typeface="Wingdings" pitchFamily="2" charset="2"/>
              <a:buNone/>
              <a:tabLst>
                <a:tab pos="1887538" algn="l"/>
                <a:tab pos="2336800" algn="l"/>
                <a:tab pos="5195888" algn="l"/>
                <a:tab pos="5834063" algn="dec"/>
              </a:tabLst>
            </a:pPr>
            <a:r>
              <a:rPr lang="de-DE" b="1"/>
              <a:t>Mehrwertratenrechnung</a:t>
            </a:r>
          </a:p>
          <a:p>
            <a:pPr>
              <a:tabLst>
                <a:tab pos="1887538" algn="l"/>
                <a:tab pos="2336800" algn="l"/>
                <a:tab pos="5195888" algn="l"/>
                <a:tab pos="5834063" algn="dec"/>
              </a:tabLst>
            </a:pPr>
            <a:r>
              <a:rPr lang="de-DE"/>
              <a:t>Mehrwertrate	=	Mehrarbeit / notwendige Arbeit</a:t>
            </a:r>
            <a:br>
              <a:rPr lang="de-DE"/>
            </a:br>
            <a:r>
              <a:rPr lang="de-DE"/>
              <a:t>	=	10,00 Std. / 5,00 Std.</a:t>
            </a:r>
            <a:br>
              <a:rPr lang="de-DE"/>
            </a:br>
            <a:r>
              <a:rPr lang="de-DE"/>
              <a:t>	</a:t>
            </a:r>
            <a:br>
              <a:rPr lang="de-DE"/>
            </a:br>
            <a:r>
              <a:rPr lang="de-DE"/>
              <a:t>	=	Mehrwert / Wert der Arbeitskraft</a:t>
            </a:r>
            <a:br>
              <a:rPr lang="de-DE"/>
            </a:br>
            <a:r>
              <a:rPr lang="de-DE"/>
              <a:t>	=	100,00 € / 50,00 € = 2,00 = 200%</a:t>
            </a:r>
            <a:br>
              <a:rPr lang="de-DE"/>
            </a:br>
            <a:r>
              <a:rPr lang="de-DE"/>
              <a:t>	</a:t>
            </a:r>
            <a:br>
              <a:rPr lang="de-DE"/>
            </a:br>
            <a:r>
              <a:rPr lang="de-DE"/>
              <a:t>	=	Mehrprodukt / notwendiges Produkt</a:t>
            </a:r>
            <a:br>
              <a:rPr lang="de-DE"/>
            </a:br>
            <a:r>
              <a:rPr lang="de-DE"/>
              <a:t>	=	20 Socken / 10 Socken = 2,00 = 200%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A9DA581-B099-4BF7-9E3B-349EF3F41444}" type="slidenum">
              <a:rPr lang="de-DE"/>
              <a:pPr/>
              <a:t>51</a:t>
            </a:fld>
            <a:endParaRPr lang="de-DE"/>
          </a:p>
        </p:txBody>
      </p:sp>
      <p:sp>
        <p:nvSpPr>
          <p:cNvPr id="98306" name="Rectangle 2"/>
          <p:cNvSpPr>
            <a:spLocks noGrp="1" noChangeArrowheads="1"/>
          </p:cNvSpPr>
          <p:nvPr>
            <p:ph type="title"/>
          </p:nvPr>
        </p:nvSpPr>
        <p:spPr/>
        <p:txBody>
          <a:bodyPr/>
          <a:lstStyle/>
          <a:p>
            <a:r>
              <a:rPr lang="de-DE"/>
              <a:t>Annahmen des Falls 3 einer erhöhten Arbeitsproduktivität wg. Maschinen</a:t>
            </a:r>
          </a:p>
        </p:txBody>
      </p:sp>
      <p:sp>
        <p:nvSpPr>
          <p:cNvPr id="98307" name="Rectangle 3"/>
          <p:cNvSpPr>
            <a:spLocks noGrp="1" noChangeArrowheads="1"/>
          </p:cNvSpPr>
          <p:nvPr>
            <p:ph type="body" idx="1"/>
          </p:nvPr>
        </p:nvSpPr>
        <p:spPr/>
        <p:txBody>
          <a:bodyPr/>
          <a:lstStyle/>
          <a:p>
            <a:r>
              <a:rPr lang="de-DE"/>
              <a:t>Durch Einführung neuer Maschinerie soll die Produktivität gesteigert werden.</a:t>
            </a:r>
          </a:p>
          <a:p>
            <a:endParaRPr lang="de-DE"/>
          </a:p>
          <a:p>
            <a:r>
              <a:rPr lang="de-DE"/>
              <a:t>Damit soll kurzfristig ein Wettbewerbsvorteil gegenüber der Konkurrenz erzielt werden, der zu einem Extramehrwert (verwickelter relativer Mehrwert) führt.</a:t>
            </a:r>
          </a:p>
          <a:p>
            <a:endParaRPr lang="de-DE"/>
          </a:p>
          <a:p>
            <a:r>
              <a:rPr lang="de-DE"/>
              <a:t>Dies lohnt sich nur, wenn dadurch wenigstens temporär der Mehrwert steigt: Die Mehrkosten für neue Maschinerie müssen geringer sein als die Einsparung von Löhnen für Arbeitskräfte.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38CE1454-6099-474E-9FA5-10BB27566D33}" type="slidenum">
              <a:rPr lang="de-DE"/>
              <a:pPr/>
              <a:t>52</a:t>
            </a:fld>
            <a:endParaRPr lang="de-DE"/>
          </a:p>
        </p:txBody>
      </p:sp>
      <p:sp>
        <p:nvSpPr>
          <p:cNvPr id="104450" name="Rectangle 2"/>
          <p:cNvSpPr>
            <a:spLocks noGrp="1" noChangeArrowheads="1"/>
          </p:cNvSpPr>
          <p:nvPr>
            <p:ph type="title"/>
          </p:nvPr>
        </p:nvSpPr>
        <p:spPr/>
        <p:txBody>
          <a:bodyPr/>
          <a:lstStyle/>
          <a:p>
            <a:r>
              <a:rPr lang="de-DE"/>
              <a:t>Annahmen des Falls 3 einer erhöhten Arbeitsproduktivität wg. Maschinen</a:t>
            </a:r>
          </a:p>
        </p:txBody>
      </p:sp>
      <p:sp>
        <p:nvSpPr>
          <p:cNvPr id="104451" name="Rectangle 3"/>
          <p:cNvSpPr>
            <a:spLocks noGrp="1" noChangeArrowheads="1"/>
          </p:cNvSpPr>
          <p:nvPr>
            <p:ph type="body" idx="1"/>
          </p:nvPr>
        </p:nvSpPr>
        <p:spPr/>
        <p:txBody>
          <a:bodyPr/>
          <a:lstStyle/>
          <a:p>
            <a:r>
              <a:rPr lang="de-DE" dirty="0"/>
              <a:t>Arbeitstag = 12 Std.</a:t>
            </a:r>
          </a:p>
          <a:p>
            <a:endParaRPr lang="de-DE" dirty="0"/>
          </a:p>
          <a:p>
            <a:r>
              <a:rPr lang="de-DE" dirty="0"/>
              <a:t>10 € = Wert von 1 Std. Arbeit</a:t>
            </a:r>
          </a:p>
          <a:p>
            <a:endParaRPr lang="de-DE" dirty="0"/>
          </a:p>
          <a:p>
            <a:r>
              <a:rPr lang="de-DE" dirty="0"/>
              <a:t>Produktionszeit der Lebensmittel zur Reproduktion der Arbeitskraft =</a:t>
            </a:r>
            <a:br>
              <a:rPr lang="de-DE" dirty="0"/>
            </a:br>
            <a:r>
              <a:rPr lang="de-DE" dirty="0"/>
              <a:t>5 Std. = 50 €</a:t>
            </a:r>
          </a:p>
          <a:p>
            <a:endParaRPr lang="de-DE" dirty="0"/>
          </a:p>
          <a:p>
            <a:r>
              <a:rPr lang="de-DE" dirty="0"/>
              <a:t>Produziert werden während der 12 Std. 120 Socken</a:t>
            </a:r>
            <a:br>
              <a:rPr lang="de-DE" dirty="0"/>
            </a:br>
            <a:r>
              <a:rPr lang="de-DE" dirty="0"/>
              <a:t>(Verdopplung der Arbeitsproduktivität bei gleichlangem Arbeitstag wg. Maschinerie)</a:t>
            </a:r>
          </a:p>
          <a:p>
            <a:endParaRPr lang="de-DE" dirty="0"/>
          </a:p>
          <a:p>
            <a:r>
              <a:rPr lang="de-DE" dirty="0"/>
              <a:t>Für die doppelte Menge Socken wird die doppelte Menge Rohstoffe benötigt.</a:t>
            </a:r>
          </a:p>
          <a:p>
            <a:endParaRPr lang="de-DE" dirty="0"/>
          </a:p>
          <a:p>
            <a:r>
              <a:rPr lang="de-DE" dirty="0"/>
              <a:t>Es sei angenommen, dass der Stundenbetrag für die Abnutzung der neuen Maschine leicht steige, d.h. 11,5 Std. bei 60 Socken und 23 Std. bei 120 Socken.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A0C7750D-C3BD-4712-A136-0DCBDDD3D827}" type="slidenum">
              <a:rPr lang="de-DE"/>
              <a:pPr/>
              <a:t>53</a:t>
            </a:fld>
            <a:endParaRPr lang="de-DE"/>
          </a:p>
        </p:txBody>
      </p:sp>
      <p:sp>
        <p:nvSpPr>
          <p:cNvPr id="100354" name="Rectangle 2"/>
          <p:cNvSpPr>
            <a:spLocks noGrp="1" noChangeArrowheads="1"/>
          </p:cNvSpPr>
          <p:nvPr>
            <p:ph type="title"/>
          </p:nvPr>
        </p:nvSpPr>
        <p:spPr/>
        <p:txBody>
          <a:bodyPr/>
          <a:lstStyle/>
          <a:p>
            <a:r>
              <a:rPr lang="de-DE"/>
              <a:t>Fall 3 einer erhöhten Arbeitsproduktivität wg. Maschinen</a:t>
            </a:r>
          </a:p>
        </p:txBody>
      </p:sp>
      <p:sp>
        <p:nvSpPr>
          <p:cNvPr id="100355" name="Rectangle 3"/>
          <p:cNvSpPr>
            <a:spLocks noGrp="1" noChangeArrowheads="1"/>
          </p:cNvSpPr>
          <p:nvPr>
            <p:ph type="body" idx="1"/>
          </p:nvPr>
        </p:nvSpPr>
        <p:spPr/>
        <p:txBody>
          <a:bodyPr/>
          <a:lstStyle/>
          <a:p>
            <a:pPr>
              <a:buFont typeface="Wingdings" pitchFamily="2" charset="2"/>
              <a:buNone/>
              <a:tabLst>
                <a:tab pos="2781300" algn="l"/>
                <a:tab pos="3492500" algn="dec"/>
                <a:tab pos="4483100" algn="l"/>
                <a:tab pos="5384800" algn="dec"/>
              </a:tabLst>
            </a:pPr>
            <a:r>
              <a:rPr lang="de-DE" b="1" dirty="0"/>
              <a:t>Kosten der 60 Socken (halber Arbeitstag)</a:t>
            </a:r>
          </a:p>
          <a:p>
            <a:pPr>
              <a:tabLst>
                <a:tab pos="2781300" algn="l"/>
                <a:tab pos="3492500" algn="dec"/>
                <a:tab pos="4483100" algn="l"/>
                <a:tab pos="5384800" algn="dec"/>
              </a:tabLst>
            </a:pPr>
            <a:r>
              <a:rPr lang="de-DE" dirty="0"/>
              <a:t>20 Pfund Baumwolle	=	5,00 Std.	=	50,00 €</a:t>
            </a:r>
          </a:p>
          <a:p>
            <a:pPr>
              <a:tabLst>
                <a:tab pos="2781300" algn="l"/>
                <a:tab pos="3492500" algn="dec"/>
                <a:tab pos="4483100" algn="l"/>
                <a:tab pos="5384800" algn="dec"/>
              </a:tabLst>
            </a:pPr>
            <a:r>
              <a:rPr lang="de-DE" dirty="0"/>
              <a:t>3,00 l Öl	=	3,00 Std.	=	30,00 €</a:t>
            </a:r>
          </a:p>
          <a:p>
            <a:pPr>
              <a:tabLst>
                <a:tab pos="2781300" algn="l"/>
                <a:tab pos="3492500" algn="dec"/>
                <a:tab pos="4483100" algn="l"/>
                <a:tab pos="5384800" algn="dec"/>
              </a:tabLst>
            </a:pPr>
            <a:r>
              <a:rPr lang="de-DE" dirty="0"/>
              <a:t>Maschinenabnutzung	=	11,50 Std. 	=	115,00 €</a:t>
            </a:r>
            <a:endParaRPr lang="de-DE" u="sng" dirty="0"/>
          </a:p>
          <a:p>
            <a:pPr>
              <a:tabLst>
                <a:tab pos="2781300" algn="l"/>
                <a:tab pos="3492500" algn="dec"/>
                <a:tab pos="4483100" algn="l"/>
                <a:tab pos="5384800" algn="dec"/>
              </a:tabLst>
            </a:pPr>
            <a:r>
              <a:rPr lang="de-DE" u="sng" dirty="0"/>
              <a:t>Arbeitskraft	=	2,50 Std. 	=	25,00 €</a:t>
            </a:r>
            <a:endParaRPr lang="de-DE" dirty="0"/>
          </a:p>
          <a:p>
            <a:pPr>
              <a:tabLst>
                <a:tab pos="2781300" algn="l"/>
                <a:tab pos="3492500" algn="dec"/>
                <a:tab pos="4483100" algn="l"/>
                <a:tab pos="5384800" algn="dec"/>
              </a:tabLst>
            </a:pPr>
            <a:r>
              <a:rPr lang="de-DE" dirty="0"/>
              <a:t>Gesamtkosten	=	22,00 Std. 	=	220,00 €</a:t>
            </a:r>
            <a:endParaRPr lang="de-DE" u="sng" dirty="0"/>
          </a:p>
          <a:p>
            <a:pPr>
              <a:tabLst>
                <a:tab pos="2781300" algn="l"/>
                <a:tab pos="3492500" algn="dec"/>
                <a:tab pos="4483100" algn="l"/>
                <a:tab pos="5384800" algn="dec"/>
              </a:tabLst>
            </a:pPr>
            <a:endParaRPr lang="de-DE" u="sng" dirty="0"/>
          </a:p>
          <a:p>
            <a:pPr>
              <a:buFont typeface="Wingdings" pitchFamily="2" charset="2"/>
              <a:buNone/>
              <a:tabLst>
                <a:tab pos="2781300" algn="l"/>
                <a:tab pos="3492500" algn="dec"/>
                <a:tab pos="4483100" algn="l"/>
                <a:tab pos="5384800" algn="dec"/>
              </a:tabLst>
            </a:pPr>
            <a:r>
              <a:rPr lang="de-DE" b="1" dirty="0"/>
              <a:t>Wert der 60 Socken</a:t>
            </a:r>
          </a:p>
          <a:p>
            <a:pPr>
              <a:tabLst>
                <a:tab pos="2781300" algn="l"/>
                <a:tab pos="3492500" algn="dec"/>
                <a:tab pos="4483100" algn="l"/>
                <a:tab pos="5384800" algn="dec"/>
              </a:tabLst>
            </a:pPr>
            <a:r>
              <a:rPr lang="de-DE" dirty="0"/>
              <a:t>Wertübertragung der PM	=	19,50 Std. 	=	195,00 €</a:t>
            </a:r>
          </a:p>
          <a:p>
            <a:pPr>
              <a:tabLst>
                <a:tab pos="2781300" algn="l"/>
                <a:tab pos="3492500" algn="dec"/>
                <a:tab pos="4483100" algn="l"/>
                <a:tab pos="5384800" algn="dec"/>
              </a:tabLst>
            </a:pPr>
            <a:r>
              <a:rPr lang="de-DE" u="sng" dirty="0"/>
              <a:t>Wertschöpfung	=	6,00 Std.	=	60,00 €</a:t>
            </a:r>
          </a:p>
          <a:p>
            <a:pPr>
              <a:tabLst>
                <a:tab pos="2781300" algn="l"/>
                <a:tab pos="3492500" algn="dec"/>
                <a:tab pos="4483100" algn="l"/>
                <a:tab pos="5384800" algn="dec"/>
              </a:tabLst>
            </a:pPr>
            <a:r>
              <a:rPr lang="de-DE" dirty="0"/>
              <a:t>Produktwert	=	25,50 Std.	=	255,00 €</a:t>
            </a:r>
          </a:p>
          <a:p>
            <a:pPr>
              <a:tabLst>
                <a:tab pos="2781300" algn="l"/>
                <a:tab pos="3492500" algn="dec"/>
                <a:tab pos="4483100" algn="l"/>
                <a:tab pos="5384800" algn="dec"/>
              </a:tabLst>
            </a:pPr>
            <a:endParaRPr lang="de-DE" dirty="0"/>
          </a:p>
          <a:p>
            <a:pPr>
              <a:buFont typeface="Wingdings" pitchFamily="2" charset="2"/>
              <a:buNone/>
              <a:tabLst>
                <a:tab pos="2781300" algn="l"/>
                <a:tab pos="3492500" algn="dec"/>
                <a:tab pos="4483100" algn="l"/>
                <a:tab pos="5384800" algn="dec"/>
              </a:tabLst>
            </a:pPr>
            <a:r>
              <a:rPr lang="de-DE" b="1" dirty="0"/>
              <a:t>Gewinn</a:t>
            </a:r>
          </a:p>
          <a:p>
            <a:pPr>
              <a:tabLst>
                <a:tab pos="2781300" algn="l"/>
                <a:tab pos="3492500" algn="dec"/>
                <a:tab pos="4483100" algn="l"/>
                <a:tab pos="5384800" algn="dec"/>
              </a:tabLst>
            </a:pPr>
            <a:r>
              <a:rPr lang="de-DE" dirty="0"/>
              <a:t>Geduld: kommt später …</a:t>
            </a:r>
          </a:p>
        </p:txBody>
      </p:sp>
    </p:spTree>
    <p:extLst>
      <p:ext uri="{BB962C8B-B14F-4D97-AF65-F5344CB8AC3E}">
        <p14:creationId xmlns:p14="http://schemas.microsoft.com/office/powerpoint/2010/main" val="130684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A0C7750D-C3BD-4712-A136-0DCBDDD3D827}" type="slidenum">
              <a:rPr lang="de-DE"/>
              <a:pPr/>
              <a:t>54</a:t>
            </a:fld>
            <a:endParaRPr lang="de-DE"/>
          </a:p>
        </p:txBody>
      </p:sp>
      <p:sp>
        <p:nvSpPr>
          <p:cNvPr id="100354" name="Rectangle 2"/>
          <p:cNvSpPr>
            <a:spLocks noGrp="1" noChangeArrowheads="1"/>
          </p:cNvSpPr>
          <p:nvPr>
            <p:ph type="title"/>
          </p:nvPr>
        </p:nvSpPr>
        <p:spPr/>
        <p:txBody>
          <a:bodyPr/>
          <a:lstStyle/>
          <a:p>
            <a:r>
              <a:rPr lang="de-DE"/>
              <a:t>Fall 3 einer erhöhten Arbeitsproduktivität wg. Maschinen</a:t>
            </a:r>
          </a:p>
        </p:txBody>
      </p:sp>
      <p:sp>
        <p:nvSpPr>
          <p:cNvPr id="100355" name="Rectangle 3"/>
          <p:cNvSpPr>
            <a:spLocks noGrp="1" noChangeArrowheads="1"/>
          </p:cNvSpPr>
          <p:nvPr>
            <p:ph type="body" idx="1"/>
          </p:nvPr>
        </p:nvSpPr>
        <p:spPr/>
        <p:txBody>
          <a:bodyPr/>
          <a:lstStyle/>
          <a:p>
            <a:pPr>
              <a:buFont typeface="Wingdings" pitchFamily="2" charset="2"/>
              <a:buNone/>
              <a:tabLst>
                <a:tab pos="2781300" algn="l"/>
                <a:tab pos="3492500" algn="dec"/>
                <a:tab pos="4483100" algn="l"/>
                <a:tab pos="5384800" algn="dec"/>
              </a:tabLst>
            </a:pPr>
            <a:r>
              <a:rPr lang="de-DE" b="1" dirty="0"/>
              <a:t>Kosten der 120 Socken</a:t>
            </a:r>
          </a:p>
          <a:p>
            <a:pPr>
              <a:tabLst>
                <a:tab pos="2781300" algn="l"/>
                <a:tab pos="3492500" algn="dec"/>
                <a:tab pos="4483100" algn="l"/>
                <a:tab pos="5384800" algn="dec"/>
              </a:tabLst>
            </a:pPr>
            <a:r>
              <a:rPr lang="de-DE" dirty="0"/>
              <a:t>40 Pfund Baumwolle	=	10,00 Std.	=	100,00 €</a:t>
            </a:r>
          </a:p>
          <a:p>
            <a:pPr>
              <a:tabLst>
                <a:tab pos="2781300" algn="l"/>
                <a:tab pos="3492500" algn="dec"/>
                <a:tab pos="4483100" algn="l"/>
                <a:tab pos="5384800" algn="dec"/>
              </a:tabLst>
            </a:pPr>
            <a:r>
              <a:rPr lang="de-DE" dirty="0"/>
              <a:t>6,00 l Öl	=	6,00 Std.	=	60,00 €</a:t>
            </a:r>
          </a:p>
          <a:p>
            <a:pPr>
              <a:tabLst>
                <a:tab pos="2781300" algn="l"/>
                <a:tab pos="3492500" algn="dec"/>
                <a:tab pos="4483100" algn="l"/>
                <a:tab pos="5384800" algn="dec"/>
              </a:tabLst>
            </a:pPr>
            <a:r>
              <a:rPr lang="de-DE" dirty="0"/>
              <a:t>Maschinenabnutzung	=	23,00 Std. 	=	230,00 €</a:t>
            </a:r>
            <a:endParaRPr lang="de-DE" u="sng" dirty="0"/>
          </a:p>
          <a:p>
            <a:pPr>
              <a:tabLst>
                <a:tab pos="2781300" algn="l"/>
                <a:tab pos="3492500" algn="dec"/>
                <a:tab pos="4483100" algn="l"/>
                <a:tab pos="5384800" algn="dec"/>
              </a:tabLst>
            </a:pPr>
            <a:r>
              <a:rPr lang="de-DE" u="sng" dirty="0"/>
              <a:t>Arbeitskraft	=	5,00 Std. 	=	50,00 €</a:t>
            </a:r>
            <a:endParaRPr lang="de-DE" dirty="0"/>
          </a:p>
          <a:p>
            <a:pPr>
              <a:tabLst>
                <a:tab pos="2781300" algn="l"/>
                <a:tab pos="3492500" algn="dec"/>
                <a:tab pos="4483100" algn="l"/>
                <a:tab pos="5384800" algn="dec"/>
              </a:tabLst>
            </a:pPr>
            <a:r>
              <a:rPr lang="de-DE" dirty="0"/>
              <a:t>Gesamtkosten	=	44,00 Std. 	=	440,00 €</a:t>
            </a:r>
            <a:endParaRPr lang="de-DE" u="sng" dirty="0"/>
          </a:p>
          <a:p>
            <a:pPr>
              <a:tabLst>
                <a:tab pos="2781300" algn="l"/>
                <a:tab pos="3492500" algn="dec"/>
                <a:tab pos="4483100" algn="l"/>
                <a:tab pos="5384800" algn="dec"/>
              </a:tabLst>
            </a:pPr>
            <a:endParaRPr lang="de-DE" u="sng" dirty="0"/>
          </a:p>
          <a:p>
            <a:pPr>
              <a:buFont typeface="Wingdings" pitchFamily="2" charset="2"/>
              <a:buNone/>
              <a:tabLst>
                <a:tab pos="2781300" algn="l"/>
                <a:tab pos="3492500" algn="dec"/>
                <a:tab pos="4483100" algn="l"/>
                <a:tab pos="5384800" algn="dec"/>
              </a:tabLst>
            </a:pPr>
            <a:r>
              <a:rPr lang="de-DE" b="1" dirty="0"/>
              <a:t>Wert der 120 Socken</a:t>
            </a:r>
          </a:p>
          <a:p>
            <a:pPr>
              <a:tabLst>
                <a:tab pos="2781300" algn="l"/>
                <a:tab pos="3492500" algn="dec"/>
                <a:tab pos="4483100" algn="l"/>
                <a:tab pos="5384800" algn="dec"/>
              </a:tabLst>
            </a:pPr>
            <a:r>
              <a:rPr lang="de-DE" dirty="0"/>
              <a:t>Wertübertragung der PM	=	39,00 Std. 	=	390,00 €</a:t>
            </a:r>
          </a:p>
          <a:p>
            <a:pPr>
              <a:tabLst>
                <a:tab pos="2781300" algn="l"/>
                <a:tab pos="3492500" algn="dec"/>
                <a:tab pos="4483100" algn="l"/>
                <a:tab pos="5384800" algn="dec"/>
              </a:tabLst>
            </a:pPr>
            <a:r>
              <a:rPr lang="de-DE" u="sng" dirty="0"/>
              <a:t>Wertschöpfung	=	12,00 Std.	=	120,00 €</a:t>
            </a:r>
          </a:p>
          <a:p>
            <a:pPr>
              <a:tabLst>
                <a:tab pos="2781300" algn="l"/>
                <a:tab pos="3492500" algn="dec"/>
                <a:tab pos="4483100" algn="l"/>
                <a:tab pos="5384800" algn="dec"/>
              </a:tabLst>
            </a:pPr>
            <a:r>
              <a:rPr lang="de-DE" dirty="0"/>
              <a:t>Produktwert	=	51,00 Std.	=	510,00 €</a:t>
            </a:r>
          </a:p>
          <a:p>
            <a:pPr>
              <a:tabLst>
                <a:tab pos="2781300" algn="l"/>
                <a:tab pos="3492500" algn="dec"/>
                <a:tab pos="4483100" algn="l"/>
                <a:tab pos="5384800" algn="dec"/>
              </a:tabLst>
            </a:pPr>
            <a:endParaRPr lang="de-DE" dirty="0"/>
          </a:p>
          <a:p>
            <a:pPr>
              <a:buFont typeface="Wingdings" pitchFamily="2" charset="2"/>
              <a:buNone/>
              <a:tabLst>
                <a:tab pos="2781300" algn="l"/>
                <a:tab pos="3492500" algn="dec"/>
                <a:tab pos="4483100" algn="l"/>
                <a:tab pos="5384800" algn="dec"/>
              </a:tabLst>
            </a:pPr>
            <a:r>
              <a:rPr lang="de-DE" b="1" dirty="0"/>
              <a:t>Gewinn</a:t>
            </a:r>
          </a:p>
          <a:p>
            <a:pPr>
              <a:tabLst>
                <a:tab pos="2781300" algn="l"/>
                <a:tab pos="3492500" algn="dec"/>
                <a:tab pos="4483100" algn="l"/>
                <a:tab pos="5384800" algn="dec"/>
              </a:tabLst>
            </a:pPr>
            <a:r>
              <a:rPr lang="de-DE" dirty="0"/>
              <a:t>Geduld: kommt später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D7E60821-1E4D-478E-A5F3-88AF98F5BE7A}" type="slidenum">
              <a:rPr lang="de-DE"/>
              <a:pPr/>
              <a:t>55</a:t>
            </a:fld>
            <a:endParaRPr lang="de-DE"/>
          </a:p>
        </p:txBody>
      </p:sp>
      <p:sp>
        <p:nvSpPr>
          <p:cNvPr id="102402" name="Rectangle 2"/>
          <p:cNvSpPr>
            <a:spLocks noGrp="1" noChangeArrowheads="1"/>
          </p:cNvSpPr>
          <p:nvPr>
            <p:ph type="title"/>
          </p:nvPr>
        </p:nvSpPr>
        <p:spPr/>
        <p:txBody>
          <a:bodyPr/>
          <a:lstStyle/>
          <a:p>
            <a:r>
              <a:rPr lang="de-DE"/>
              <a:t>Fall 3 einer erhöhten Arbeitsproduktivität wg. Maschinen</a:t>
            </a:r>
          </a:p>
        </p:txBody>
      </p:sp>
      <p:sp>
        <p:nvSpPr>
          <p:cNvPr id="102403" name="Rectangle 3"/>
          <p:cNvSpPr>
            <a:spLocks noGrp="1" noChangeArrowheads="1"/>
          </p:cNvSpPr>
          <p:nvPr>
            <p:ph type="body" idx="1"/>
          </p:nvPr>
        </p:nvSpPr>
        <p:spPr/>
        <p:txBody>
          <a:bodyPr/>
          <a:lstStyle/>
          <a:p>
            <a:pPr>
              <a:tabLst>
                <a:tab pos="1887538" algn="l"/>
                <a:tab pos="2336800" algn="l"/>
                <a:tab pos="5195888" algn="l"/>
                <a:tab pos="5834063" algn="dec"/>
              </a:tabLst>
            </a:pPr>
            <a:r>
              <a:rPr lang="de-DE" dirty="0"/>
              <a:t>120 Socken = 510 € </a:t>
            </a:r>
            <a:r>
              <a:rPr lang="de-DE" dirty="0">
                <a:sym typeface="Symbol" pitchFamily="18" charset="2"/>
              </a:rPr>
              <a:t></a:t>
            </a:r>
            <a:r>
              <a:rPr lang="de-DE" dirty="0"/>
              <a:t> 1 Socke = 4,25 €.</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Im gesellschaftlichen Durchschnitt lassen sich in aber 12 Stunden noch immer nur 60 Socken produzieren. Es gilt folglich weiter der gesellschaftliche Wert: 1 Socke = 5 €.</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Der Kapitalist könnte also einen Extramehrwert von 0,75 € realisieren, indem er den individuellen Wert von 4,25 € zum gesellschaftlichen Wert von 5,00 € verkauft.</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Sein Problem besteht aber darin, dass er die doppelte Menge Socken auch absetzen muss. Er muss also billiger als bisher anbieten.</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Er setzt den Preis zwischen dem gesellschaftlichen und dem individuellen Wert an, sage bei 4,45 €, um alle Socken absetzen zu können.</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Dann hat er noch immer einen Extramehrwert von 0,20 € je Socke realisiert, also von 24 € insgesamt.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A71555CA-501F-4F63-B22E-C8EC0CB1DF55}" type="slidenum">
              <a:rPr lang="de-DE"/>
              <a:pPr/>
              <a:t>56</a:t>
            </a:fld>
            <a:endParaRPr lang="de-DE"/>
          </a:p>
        </p:txBody>
      </p:sp>
      <p:sp>
        <p:nvSpPr>
          <p:cNvPr id="147458" name="Rectangle 2"/>
          <p:cNvSpPr>
            <a:spLocks noGrp="1" noChangeArrowheads="1"/>
          </p:cNvSpPr>
          <p:nvPr>
            <p:ph type="title"/>
          </p:nvPr>
        </p:nvSpPr>
        <p:spPr/>
        <p:txBody>
          <a:bodyPr/>
          <a:lstStyle/>
          <a:p>
            <a:r>
              <a:rPr lang="de-DE"/>
              <a:t>Fall 3 einer erhöhten Arbeitsproduktivität wg. Maschinen</a:t>
            </a:r>
          </a:p>
        </p:txBody>
      </p:sp>
      <p:sp>
        <p:nvSpPr>
          <p:cNvPr id="147459" name="Rectangle 3"/>
          <p:cNvSpPr>
            <a:spLocks noGrp="1" noChangeArrowheads="1"/>
          </p:cNvSpPr>
          <p:nvPr>
            <p:ph type="body" idx="1"/>
          </p:nvPr>
        </p:nvSpPr>
        <p:spPr/>
        <p:txBody>
          <a:bodyPr/>
          <a:lstStyle/>
          <a:p>
            <a:pPr>
              <a:buFont typeface="Wingdings" pitchFamily="2" charset="2"/>
              <a:buNone/>
              <a:tabLst>
                <a:tab pos="2959100" algn="l"/>
                <a:tab pos="3594100" algn="dec"/>
                <a:tab pos="4660900" algn="l"/>
                <a:tab pos="5473700" algn="dec"/>
              </a:tabLst>
            </a:pPr>
            <a:r>
              <a:rPr lang="de-DE" b="1" dirty="0"/>
              <a:t>Kosten der 120 Socken</a:t>
            </a:r>
          </a:p>
          <a:p>
            <a:pPr>
              <a:tabLst>
                <a:tab pos="2959100" algn="l"/>
                <a:tab pos="3594100" algn="dec"/>
                <a:tab pos="4660900" algn="l"/>
                <a:tab pos="5473700" algn="dec"/>
              </a:tabLst>
            </a:pPr>
            <a:r>
              <a:rPr lang="de-DE" dirty="0"/>
              <a:t>40 Pfund Baumwolle	=	10,00 Std.	=	100,00 €</a:t>
            </a:r>
          </a:p>
          <a:p>
            <a:pPr>
              <a:tabLst>
                <a:tab pos="2959100" algn="l"/>
                <a:tab pos="3594100" algn="dec"/>
                <a:tab pos="4660900" algn="l"/>
                <a:tab pos="5473700" algn="dec"/>
              </a:tabLst>
            </a:pPr>
            <a:r>
              <a:rPr lang="de-DE" dirty="0"/>
              <a:t>6,00 l Öl	=	6,00 Std.	=	60,00 €</a:t>
            </a:r>
          </a:p>
          <a:p>
            <a:pPr>
              <a:tabLst>
                <a:tab pos="2959100" algn="l"/>
                <a:tab pos="3594100" algn="dec"/>
                <a:tab pos="4660900" algn="l"/>
                <a:tab pos="5473700" algn="dec"/>
              </a:tabLst>
            </a:pPr>
            <a:r>
              <a:rPr lang="de-DE" dirty="0"/>
              <a:t>Maschinenabnutzung	=	23,00 Std. 	=	230,00 €</a:t>
            </a:r>
            <a:endParaRPr lang="de-DE" u="sng" dirty="0"/>
          </a:p>
          <a:p>
            <a:pPr>
              <a:tabLst>
                <a:tab pos="2959100" algn="l"/>
                <a:tab pos="3594100" algn="dec"/>
                <a:tab pos="4660900" algn="l"/>
                <a:tab pos="5473700" algn="dec"/>
              </a:tabLst>
            </a:pPr>
            <a:r>
              <a:rPr lang="de-DE" u="sng" dirty="0"/>
              <a:t>Arbeitskraft	=	5,00 Std. 	=	50,00 €</a:t>
            </a:r>
            <a:endParaRPr lang="de-DE" dirty="0"/>
          </a:p>
          <a:p>
            <a:pPr>
              <a:tabLst>
                <a:tab pos="2959100" algn="l"/>
                <a:tab pos="3594100" algn="dec"/>
                <a:tab pos="4660900" algn="l"/>
                <a:tab pos="5473700" algn="dec"/>
              </a:tabLst>
            </a:pPr>
            <a:r>
              <a:rPr lang="de-DE" dirty="0"/>
              <a:t>Gesamtkosten	=	44,00 Std. 	=	440,00 €</a:t>
            </a:r>
            <a:endParaRPr lang="de-DE" u="sng" dirty="0"/>
          </a:p>
          <a:p>
            <a:pPr>
              <a:tabLst>
                <a:tab pos="2959100" algn="l"/>
                <a:tab pos="3594100" algn="dec"/>
                <a:tab pos="4660900" algn="l"/>
                <a:tab pos="5473700" algn="dec"/>
              </a:tabLst>
            </a:pPr>
            <a:endParaRPr lang="de-DE" u="sng" dirty="0"/>
          </a:p>
          <a:p>
            <a:pPr>
              <a:buFont typeface="Wingdings" pitchFamily="2" charset="2"/>
              <a:buNone/>
              <a:tabLst>
                <a:tab pos="2959100" algn="l"/>
                <a:tab pos="3594100" algn="dec"/>
                <a:tab pos="4660900" algn="l"/>
                <a:tab pos="5473700" algn="dec"/>
              </a:tabLst>
            </a:pPr>
            <a:r>
              <a:rPr lang="de-DE" b="1" dirty="0"/>
              <a:t>Gewinn</a:t>
            </a:r>
          </a:p>
          <a:p>
            <a:pPr>
              <a:tabLst>
                <a:tab pos="2959100" algn="l"/>
                <a:tab pos="3594100" algn="dec"/>
                <a:tab pos="4660900" algn="l"/>
                <a:tab pos="5473700" algn="dec"/>
              </a:tabLst>
            </a:pPr>
            <a:r>
              <a:rPr lang="de-DE" dirty="0"/>
              <a:t>I. Produktwert (120 * 4,45)	=	51,00 Std.	=	534,00 €</a:t>
            </a:r>
          </a:p>
          <a:p>
            <a:pPr>
              <a:tabLst>
                <a:tab pos="2959100" algn="l"/>
                <a:tab pos="3594100" algn="dec"/>
                <a:tab pos="4660900" algn="l"/>
                <a:tab pos="5473700" algn="dec"/>
              </a:tabLst>
            </a:pPr>
            <a:r>
              <a:rPr lang="de-DE" u="sng" dirty="0"/>
              <a:t>Gesamtkosten	=	44,00 Std. 	=	440,00 €</a:t>
            </a:r>
          </a:p>
          <a:p>
            <a:pPr>
              <a:tabLst>
                <a:tab pos="2959100" algn="l"/>
                <a:tab pos="3594100" algn="dec"/>
                <a:tab pos="4660900" algn="l"/>
                <a:tab pos="5473700" algn="dec"/>
              </a:tabLst>
            </a:pPr>
            <a:r>
              <a:rPr lang="de-DE" dirty="0"/>
              <a:t>Gewinn	=	7,00 Std.	=	94,00 €</a:t>
            </a:r>
            <a:endParaRPr lang="de-DE" u="sng" dirty="0"/>
          </a:p>
          <a:p>
            <a:pPr>
              <a:tabLst>
                <a:tab pos="2959100" algn="l"/>
                <a:tab pos="3594100" algn="dec"/>
                <a:tab pos="4660900" algn="l"/>
                <a:tab pos="5473700" algn="dec"/>
              </a:tabLst>
            </a:pPr>
            <a:endParaRPr lang="de-DE" dirty="0"/>
          </a:p>
          <a:p>
            <a:pPr>
              <a:tabLst>
                <a:tab pos="2959100" algn="l"/>
                <a:tab pos="3594100" algn="dec"/>
                <a:tab pos="4660900" algn="l"/>
                <a:tab pos="5473700" algn="dec"/>
              </a:tabLst>
            </a:pPr>
            <a:endParaRPr lang="de-DE" dirty="0"/>
          </a:p>
          <a:p>
            <a:pPr>
              <a:buFont typeface="Wingdings" pitchFamily="2" charset="2"/>
              <a:buNone/>
              <a:tabLst>
                <a:tab pos="2959100" algn="l"/>
                <a:tab pos="3594100" algn="dec"/>
                <a:tab pos="4660900" algn="l"/>
                <a:tab pos="5473700" algn="dec"/>
              </a:tabLst>
            </a:pPr>
            <a:r>
              <a:rPr lang="de-DE" b="1" dirty="0"/>
              <a:t>Gewinnaufteilung</a:t>
            </a:r>
          </a:p>
          <a:p>
            <a:pPr>
              <a:tabLst>
                <a:tab pos="2959100" algn="l"/>
                <a:tab pos="3594100" algn="dec"/>
                <a:tab pos="4660900" algn="l"/>
                <a:tab pos="5473700" algn="dec"/>
              </a:tabLst>
            </a:pPr>
            <a:r>
              <a:rPr lang="de-DE" dirty="0"/>
              <a:t>Mehrwert	=	7,00 Std.	=	70,00 €</a:t>
            </a:r>
          </a:p>
          <a:p>
            <a:pPr>
              <a:tabLst>
                <a:tab pos="2959100" algn="l"/>
                <a:tab pos="3594100" algn="dec"/>
                <a:tab pos="4660900" algn="l"/>
                <a:tab pos="5473700" algn="dec"/>
              </a:tabLst>
            </a:pPr>
            <a:r>
              <a:rPr lang="de-DE" u="sng" dirty="0"/>
              <a:t>Extramehrwert (120 * 0,20)	=	 	=	24,00 €</a:t>
            </a:r>
          </a:p>
          <a:p>
            <a:pPr>
              <a:tabLst>
                <a:tab pos="2959100" algn="l"/>
                <a:tab pos="3594100" algn="dec"/>
                <a:tab pos="4660900" algn="l"/>
                <a:tab pos="5473700" algn="dec"/>
              </a:tabLst>
            </a:pPr>
            <a:r>
              <a:rPr lang="de-DE" dirty="0"/>
              <a:t>Gewinn	=		=	94,00 €</a:t>
            </a:r>
            <a:endParaRPr lang="de-DE" b="1"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F3F06C83-11D0-4E2E-BF6A-7881B98E188B}" type="slidenum">
              <a:rPr lang="de-DE"/>
              <a:pPr/>
              <a:t>57</a:t>
            </a:fld>
            <a:endParaRPr lang="de-DE"/>
          </a:p>
        </p:txBody>
      </p:sp>
      <p:sp>
        <p:nvSpPr>
          <p:cNvPr id="144386" name="Rectangle 2"/>
          <p:cNvSpPr>
            <a:spLocks noGrp="1" noChangeArrowheads="1"/>
          </p:cNvSpPr>
          <p:nvPr>
            <p:ph type="title"/>
          </p:nvPr>
        </p:nvSpPr>
        <p:spPr/>
        <p:txBody>
          <a:bodyPr/>
          <a:lstStyle/>
          <a:p>
            <a:r>
              <a:rPr lang="de-DE"/>
              <a:t>Fall 3 einer erhöhten Arbeitsproduktivität wg. Maschinen</a:t>
            </a:r>
          </a:p>
        </p:txBody>
      </p:sp>
      <p:sp>
        <p:nvSpPr>
          <p:cNvPr id="144387" name="Rectangle 3"/>
          <p:cNvSpPr>
            <a:spLocks noGrp="1" noChangeArrowheads="1"/>
          </p:cNvSpPr>
          <p:nvPr>
            <p:ph type="body" idx="1"/>
          </p:nvPr>
        </p:nvSpPr>
        <p:spPr/>
        <p:txBody>
          <a:bodyPr/>
          <a:lstStyle/>
          <a:p>
            <a:pPr>
              <a:buFont typeface="Wingdings" pitchFamily="2" charset="2"/>
              <a:buNone/>
              <a:tabLst>
                <a:tab pos="1887538" algn="l"/>
                <a:tab pos="2336800" algn="l"/>
                <a:tab pos="5195888" algn="l"/>
                <a:tab pos="5834063" algn="dec"/>
              </a:tabLst>
            </a:pPr>
            <a:r>
              <a:rPr lang="de-DE" b="1" dirty="0"/>
              <a:t>Ersatzrechnung</a:t>
            </a:r>
          </a:p>
          <a:p>
            <a:pPr>
              <a:tabLst>
                <a:tab pos="1887538" algn="l"/>
                <a:tab pos="2336800" algn="l"/>
                <a:tab pos="5195888" algn="l"/>
                <a:tab pos="5834063" algn="dec"/>
              </a:tabLst>
            </a:pPr>
            <a:r>
              <a:rPr lang="de-DE" dirty="0"/>
              <a:t>120 Socken = 534 € </a:t>
            </a:r>
            <a:r>
              <a:rPr lang="de-DE" dirty="0">
                <a:sym typeface="Symbol" pitchFamily="18" charset="2"/>
              </a:rPr>
              <a:t></a:t>
            </a:r>
            <a:r>
              <a:rPr lang="de-DE" dirty="0"/>
              <a:t> 1 Socke = 4,45 €</a:t>
            </a:r>
          </a:p>
          <a:p>
            <a:pPr lvl="1">
              <a:tabLst>
                <a:tab pos="1887538" algn="l"/>
                <a:tab pos="2336800" algn="l"/>
                <a:tab pos="5195888" algn="l"/>
                <a:tab pos="5834063" algn="dec"/>
              </a:tabLst>
            </a:pPr>
            <a:r>
              <a:rPr lang="de-DE" dirty="0"/>
              <a:t>87,64 Socken ersetzen den Wert der Produktionsmittel	=	390,00 €</a:t>
            </a:r>
          </a:p>
          <a:p>
            <a:pPr lvl="1">
              <a:tabLst>
                <a:tab pos="1887538" algn="l"/>
                <a:tab pos="2336800" algn="l"/>
                <a:tab pos="5195888" algn="l"/>
                <a:tab pos="5834063" algn="dec"/>
              </a:tabLst>
            </a:pPr>
            <a:r>
              <a:rPr lang="de-DE" dirty="0"/>
              <a:t>11,24 Socken ersetzen den Wert der Arbeitskraft	=	50,00 €</a:t>
            </a:r>
          </a:p>
          <a:p>
            <a:pPr lvl="1">
              <a:tabLst>
                <a:tab pos="1887538" algn="l"/>
                <a:tab pos="2336800" algn="l"/>
                <a:tab pos="5195888" algn="l"/>
                <a:tab pos="5834063" algn="dec"/>
              </a:tabLst>
            </a:pPr>
            <a:r>
              <a:rPr lang="de-DE" dirty="0"/>
              <a:t>21,12 Socken bleiben als Mehrprodukt übrig	=	94,00 €</a:t>
            </a:r>
          </a:p>
          <a:p>
            <a:pPr>
              <a:tabLst>
                <a:tab pos="1887538" algn="l"/>
                <a:tab pos="2336800" algn="l"/>
                <a:tab pos="5195888" algn="l"/>
                <a:tab pos="5834063" algn="dec"/>
              </a:tabLst>
            </a:pPr>
            <a:endParaRPr lang="de-DE" dirty="0"/>
          </a:p>
          <a:p>
            <a:pPr>
              <a:buFont typeface="Wingdings" pitchFamily="2" charset="2"/>
              <a:buNone/>
              <a:tabLst>
                <a:tab pos="1887538" algn="l"/>
                <a:tab pos="2336800" algn="l"/>
                <a:tab pos="5195888" algn="l"/>
                <a:tab pos="5834063" algn="dec"/>
              </a:tabLst>
            </a:pPr>
            <a:r>
              <a:rPr lang="de-DE" b="1" dirty="0"/>
              <a:t>Mehrwertratenrechnung</a:t>
            </a:r>
          </a:p>
          <a:p>
            <a:pPr>
              <a:tabLst>
                <a:tab pos="1887538" algn="l"/>
                <a:tab pos="2336800" algn="l"/>
                <a:tab pos="5195888" algn="l"/>
                <a:tab pos="5834063" algn="dec"/>
              </a:tabLst>
            </a:pPr>
            <a:r>
              <a:rPr lang="de-DE" dirty="0"/>
              <a:t>Mehrwertrate	=	Mehrwert / Wert der Arbeitskraft</a:t>
            </a:r>
            <a:br>
              <a:rPr lang="de-DE" dirty="0"/>
            </a:br>
            <a:r>
              <a:rPr lang="de-DE" dirty="0"/>
              <a:t>	=	94,00 € / 50,00 € = 1,88 = 188% </a:t>
            </a:r>
            <a:br>
              <a:rPr lang="de-DE" dirty="0"/>
            </a:br>
            <a:br>
              <a:rPr lang="de-DE" dirty="0"/>
            </a:br>
            <a:r>
              <a:rPr lang="de-DE" dirty="0"/>
              <a:t>	=	Mehrprodukt / notwendiges Produkt</a:t>
            </a:r>
            <a:br>
              <a:rPr lang="de-DE" dirty="0"/>
            </a:br>
            <a:r>
              <a:rPr lang="de-DE" dirty="0"/>
              <a:t>	=	21,12 Socken / 11,24 Socken = 188%</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Oder rückwärts gerechnet:</a:t>
            </a:r>
          </a:p>
          <a:p>
            <a:pPr lvl="1">
              <a:tabLst>
                <a:tab pos="1887538" algn="l"/>
                <a:tab pos="2336800" algn="l"/>
                <a:tab pos="5195888" algn="l"/>
                <a:tab pos="5834063" algn="dec"/>
              </a:tabLst>
            </a:pPr>
            <a:r>
              <a:rPr lang="de-DE" dirty="0"/>
              <a:t>Notwendige Arbeit	= 12 Std. * 11,24 / (21,12 + 11,24) = 4,17 Std.</a:t>
            </a:r>
          </a:p>
          <a:p>
            <a:pPr lvl="1">
              <a:tabLst>
                <a:tab pos="1887538" algn="l"/>
                <a:tab pos="2336800" algn="l"/>
                <a:tab pos="5195888" algn="l"/>
                <a:tab pos="5834063" algn="dec"/>
              </a:tabLst>
            </a:pPr>
            <a:r>
              <a:rPr lang="de-DE" dirty="0"/>
              <a:t>Mehrarbeit		= 12 Std. * 21,12 / (21,12 + 11,24) = 7,83 Std.</a:t>
            </a:r>
          </a:p>
          <a:p>
            <a:pPr>
              <a:tabLst>
                <a:tab pos="1887538" algn="l"/>
                <a:tab pos="2336800" algn="l"/>
                <a:tab pos="5195888" algn="l"/>
                <a:tab pos="5834063" algn="dec"/>
              </a:tabLst>
            </a:pPr>
            <a:endParaRPr lang="de-DE" dirty="0"/>
          </a:p>
          <a:p>
            <a:pPr>
              <a:tabLst>
                <a:tab pos="1887538" algn="l"/>
                <a:tab pos="2336800" algn="l"/>
                <a:tab pos="5195888" algn="l"/>
                <a:tab pos="5834063" algn="dec"/>
              </a:tabLst>
            </a:pPr>
            <a:r>
              <a:rPr lang="de-DE" dirty="0"/>
              <a:t>Mehrwertrate	=	Mehrarbeit / notwendige Arbeit</a:t>
            </a:r>
            <a:br>
              <a:rPr lang="de-DE" dirty="0"/>
            </a:br>
            <a:r>
              <a:rPr lang="de-DE" dirty="0"/>
              <a:t>	=	7,83 Std. / 4,17 Std. = 1,88 = 188%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2F3C5FCA-D33B-4E87-998F-DF34B8397E1F}" type="slidenum">
              <a:rPr lang="de-DE"/>
              <a:pPr/>
              <a:t>58</a:t>
            </a:fld>
            <a:endParaRPr lang="de-DE"/>
          </a:p>
        </p:txBody>
      </p:sp>
      <p:sp>
        <p:nvSpPr>
          <p:cNvPr id="149506" name="Rectangle 2"/>
          <p:cNvSpPr>
            <a:spLocks noGrp="1" noChangeArrowheads="1"/>
          </p:cNvSpPr>
          <p:nvPr>
            <p:ph type="title"/>
          </p:nvPr>
        </p:nvSpPr>
        <p:spPr/>
        <p:txBody>
          <a:bodyPr/>
          <a:lstStyle/>
          <a:p>
            <a:r>
              <a:rPr lang="de-DE"/>
              <a:t>Annahmen des Falls 4 einer Verbilligung der Arbeitskraft</a:t>
            </a:r>
          </a:p>
        </p:txBody>
      </p:sp>
      <p:sp>
        <p:nvSpPr>
          <p:cNvPr id="149507" name="Rectangle 3"/>
          <p:cNvSpPr>
            <a:spLocks noGrp="1" noChangeArrowheads="1"/>
          </p:cNvSpPr>
          <p:nvPr>
            <p:ph type="body" idx="1"/>
          </p:nvPr>
        </p:nvSpPr>
        <p:spPr/>
        <p:txBody>
          <a:bodyPr/>
          <a:lstStyle/>
          <a:p>
            <a:r>
              <a:rPr lang="de-DE"/>
              <a:t>Gerade weil alle Unternehmen Produktivitätssteigerungen vornehmen, die später gesellschaftlich verallgemeinert sind, verschwindet zwar der Extramehrwert, sinkt aber der Wert der Arbeitskraft, da die Zeit zur Herstellung der Lebensmittel sinkt.</a:t>
            </a:r>
          </a:p>
          <a:p>
            <a:endParaRPr lang="de-DE"/>
          </a:p>
          <a:p>
            <a:r>
              <a:rPr lang="de-DE"/>
              <a:t>Wir reden vom relativen Mehrwert. Er ist </a:t>
            </a:r>
            <a:r>
              <a:rPr lang="de-DE" i="1"/>
              <a:t>kein bewusster</a:t>
            </a:r>
            <a:r>
              <a:rPr lang="de-DE"/>
              <a:t> Akt einzelner kapitalistischer Unternehmen, sondern wieder Resultat des unabgestimmten Handelns vieler.</a:t>
            </a:r>
          </a:p>
          <a:p>
            <a:endParaRPr lang="de-DE"/>
          </a:p>
          <a:p>
            <a:r>
              <a:rPr lang="de-DE"/>
              <a:t>Arbeitstag = 15 Std.</a:t>
            </a:r>
          </a:p>
          <a:p>
            <a:endParaRPr lang="de-DE"/>
          </a:p>
          <a:p>
            <a:r>
              <a:rPr lang="de-DE"/>
              <a:t>10 € = Wert von 1 Std. Arbeit</a:t>
            </a:r>
          </a:p>
          <a:p>
            <a:endParaRPr lang="de-DE"/>
          </a:p>
          <a:p>
            <a:r>
              <a:rPr lang="de-DE"/>
              <a:t>Produktionszeit der Lebensmittel zur Reproduktion der Arbeitskraft =</a:t>
            </a:r>
            <a:br>
              <a:rPr lang="de-DE"/>
            </a:br>
            <a:r>
              <a:rPr lang="de-DE"/>
              <a:t>4 Std. = 40 €</a:t>
            </a:r>
          </a:p>
          <a:p>
            <a:endParaRPr lang="de-DE"/>
          </a:p>
          <a:p>
            <a:r>
              <a:rPr lang="de-DE"/>
              <a:t>Produziert werden während der 12 Std. 60 Socken</a:t>
            </a:r>
            <a:br>
              <a:rPr lang="de-DE"/>
            </a:br>
            <a:r>
              <a:rPr lang="de-DE"/>
              <a:t>(gleich bleibende Arbeitsproduktivität bei Socken (!?) bei gleichlangem Arbeitstag)</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4FC12574-F6F8-4C0F-A4FA-82D6B596345C}" type="slidenum">
              <a:rPr lang="de-DE"/>
              <a:pPr/>
              <a:t>59</a:t>
            </a:fld>
            <a:endParaRPr lang="de-DE"/>
          </a:p>
        </p:txBody>
      </p:sp>
      <p:sp>
        <p:nvSpPr>
          <p:cNvPr id="155650" name="Rectangle 2"/>
          <p:cNvSpPr>
            <a:spLocks noGrp="1" noChangeArrowheads="1"/>
          </p:cNvSpPr>
          <p:nvPr>
            <p:ph type="title"/>
          </p:nvPr>
        </p:nvSpPr>
        <p:spPr/>
        <p:txBody>
          <a:bodyPr/>
          <a:lstStyle/>
          <a:p>
            <a:r>
              <a:rPr lang="de-DE"/>
              <a:t>Fall 4 einer Verbilligung der Arbeitskraft</a:t>
            </a:r>
          </a:p>
        </p:txBody>
      </p:sp>
      <p:sp>
        <p:nvSpPr>
          <p:cNvPr id="155651" name="Rectangle 3"/>
          <p:cNvSpPr>
            <a:spLocks noGrp="1" noChangeArrowheads="1"/>
          </p:cNvSpPr>
          <p:nvPr>
            <p:ph type="body" idx="1"/>
          </p:nvPr>
        </p:nvSpPr>
        <p:spPr/>
        <p:txBody>
          <a:bodyPr/>
          <a:lstStyle/>
          <a:p>
            <a:pPr>
              <a:buFont typeface="Wingdings" pitchFamily="2" charset="2"/>
              <a:buNone/>
              <a:tabLst>
                <a:tab pos="2781300" algn="l"/>
                <a:tab pos="3492500" algn="dec"/>
                <a:tab pos="4483100" algn="l"/>
                <a:tab pos="5384800" algn="dec"/>
              </a:tabLst>
            </a:pPr>
            <a:r>
              <a:rPr lang="de-DE" b="1" dirty="0"/>
              <a:t>Kosten der 60 Socken</a:t>
            </a:r>
          </a:p>
          <a:p>
            <a:pPr>
              <a:tabLst>
                <a:tab pos="2781300" algn="l"/>
                <a:tab pos="3492500" algn="dec"/>
                <a:tab pos="4483100" algn="l"/>
                <a:tab pos="5384800" algn="dec"/>
              </a:tabLst>
            </a:pPr>
            <a:r>
              <a:rPr lang="de-DE" dirty="0"/>
              <a:t>20 Pfund Baumwolle	=	5,00 Std.	=	50,00 €</a:t>
            </a:r>
          </a:p>
          <a:p>
            <a:pPr>
              <a:tabLst>
                <a:tab pos="2781300" algn="l"/>
                <a:tab pos="3492500" algn="dec"/>
                <a:tab pos="4483100" algn="l"/>
                <a:tab pos="5384800" algn="dec"/>
              </a:tabLst>
            </a:pPr>
            <a:r>
              <a:rPr lang="de-DE"/>
              <a:t>3,00 l Öl	=	3,00 Std.	</a:t>
            </a:r>
            <a:r>
              <a:rPr lang="de-DE" dirty="0"/>
              <a:t>=	30,00 €</a:t>
            </a:r>
          </a:p>
          <a:p>
            <a:pPr>
              <a:tabLst>
                <a:tab pos="2781300" algn="l"/>
                <a:tab pos="3492500" algn="dec"/>
                <a:tab pos="4483100" algn="l"/>
                <a:tab pos="5384800" algn="dec"/>
              </a:tabLst>
            </a:pPr>
            <a:r>
              <a:rPr lang="de-DE" dirty="0"/>
              <a:t>Maschinenabnutzung	=	10,00 Std. 	=	100,00 €</a:t>
            </a:r>
            <a:endParaRPr lang="de-DE" u="sng" dirty="0"/>
          </a:p>
          <a:p>
            <a:pPr>
              <a:tabLst>
                <a:tab pos="2781300" algn="l"/>
                <a:tab pos="3492500" algn="dec"/>
                <a:tab pos="4483100" algn="l"/>
                <a:tab pos="5384800" algn="dec"/>
              </a:tabLst>
            </a:pPr>
            <a:r>
              <a:rPr lang="de-DE" u="sng" dirty="0"/>
              <a:t>Arbeitskraft	=	4,00 Std. 	=	40,00 €</a:t>
            </a:r>
            <a:endParaRPr lang="de-DE" dirty="0"/>
          </a:p>
          <a:p>
            <a:pPr>
              <a:tabLst>
                <a:tab pos="2781300" algn="l"/>
                <a:tab pos="3492500" algn="dec"/>
                <a:tab pos="4483100" algn="l"/>
                <a:tab pos="5384800" algn="dec"/>
              </a:tabLst>
            </a:pPr>
            <a:r>
              <a:rPr lang="de-DE" dirty="0"/>
              <a:t>Gesamtkosten	=	22,00 Std. 	=	220,00 €</a:t>
            </a:r>
            <a:endParaRPr lang="de-DE" u="sng" dirty="0"/>
          </a:p>
          <a:p>
            <a:pPr>
              <a:tabLst>
                <a:tab pos="2781300" algn="l"/>
                <a:tab pos="3492500" algn="dec"/>
                <a:tab pos="4483100" algn="l"/>
                <a:tab pos="5384800" algn="dec"/>
              </a:tabLst>
            </a:pPr>
            <a:endParaRPr lang="de-DE" u="sng" dirty="0"/>
          </a:p>
          <a:p>
            <a:pPr>
              <a:buFont typeface="Wingdings" pitchFamily="2" charset="2"/>
              <a:buNone/>
              <a:tabLst>
                <a:tab pos="2781300" algn="l"/>
                <a:tab pos="3492500" algn="dec"/>
                <a:tab pos="4483100" algn="l"/>
                <a:tab pos="5384800" algn="dec"/>
              </a:tabLst>
            </a:pPr>
            <a:r>
              <a:rPr lang="de-DE" b="1" dirty="0"/>
              <a:t>Wert der 60 Socken</a:t>
            </a:r>
          </a:p>
          <a:p>
            <a:pPr>
              <a:tabLst>
                <a:tab pos="2781300" algn="l"/>
                <a:tab pos="3492500" algn="dec"/>
                <a:tab pos="4483100" algn="l"/>
                <a:tab pos="5384800" algn="dec"/>
              </a:tabLst>
            </a:pPr>
            <a:r>
              <a:rPr lang="de-DE" dirty="0"/>
              <a:t>Wertübertragung der PM	=	18,00 Std. 	=	180,00 €</a:t>
            </a:r>
          </a:p>
          <a:p>
            <a:pPr>
              <a:tabLst>
                <a:tab pos="2781300" algn="l"/>
                <a:tab pos="3492500" algn="dec"/>
                <a:tab pos="4483100" algn="l"/>
                <a:tab pos="5384800" algn="dec"/>
              </a:tabLst>
            </a:pPr>
            <a:r>
              <a:rPr lang="de-DE" u="sng" dirty="0"/>
              <a:t>Wertschöpfung	=	12,00 Std.	=	120,00 €</a:t>
            </a:r>
          </a:p>
          <a:p>
            <a:pPr>
              <a:tabLst>
                <a:tab pos="2781300" algn="l"/>
                <a:tab pos="3492500" algn="dec"/>
                <a:tab pos="4483100" algn="l"/>
                <a:tab pos="5384800" algn="dec"/>
              </a:tabLst>
            </a:pPr>
            <a:r>
              <a:rPr lang="de-DE" dirty="0"/>
              <a:t>Produktwert	=	30,00 Std.	=	300,00 €</a:t>
            </a:r>
          </a:p>
          <a:p>
            <a:pPr>
              <a:tabLst>
                <a:tab pos="2781300" algn="l"/>
                <a:tab pos="3492500" algn="dec"/>
                <a:tab pos="4483100" algn="l"/>
                <a:tab pos="5384800" algn="dec"/>
              </a:tabLst>
            </a:pPr>
            <a:endParaRPr lang="de-DE" dirty="0"/>
          </a:p>
          <a:p>
            <a:pPr>
              <a:buFont typeface="Wingdings" pitchFamily="2" charset="2"/>
              <a:buNone/>
              <a:tabLst>
                <a:tab pos="2781300" algn="l"/>
                <a:tab pos="3492500" algn="dec"/>
                <a:tab pos="4483100" algn="l"/>
                <a:tab pos="5384800" algn="dec"/>
              </a:tabLst>
            </a:pPr>
            <a:r>
              <a:rPr lang="de-DE" b="1" dirty="0"/>
              <a:t>Gewinn</a:t>
            </a:r>
          </a:p>
          <a:p>
            <a:pPr>
              <a:tabLst>
                <a:tab pos="2781300" algn="l"/>
                <a:tab pos="3492500" algn="dec"/>
                <a:tab pos="4483100" algn="l"/>
                <a:tab pos="5384800" algn="dec"/>
              </a:tabLst>
            </a:pPr>
            <a:r>
              <a:rPr lang="de-DE" dirty="0"/>
              <a:t>Mehrwert (falls Verkauf)	=	8,00 Std.	=	80,00 €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00486AFB-F7CA-453A-80E8-87B3915C4F9B}" type="slidenum">
              <a:rPr lang="de-DE"/>
              <a:pPr/>
              <a:t>6</a:t>
            </a:fld>
            <a:endParaRPr lang="de-DE"/>
          </a:p>
        </p:txBody>
      </p:sp>
      <p:sp>
        <p:nvSpPr>
          <p:cNvPr id="51202" name="Rectangle 2"/>
          <p:cNvSpPr>
            <a:spLocks noGrp="1" noChangeArrowheads="1"/>
          </p:cNvSpPr>
          <p:nvPr>
            <p:ph type="title"/>
          </p:nvPr>
        </p:nvSpPr>
        <p:spPr/>
        <p:txBody>
          <a:bodyPr/>
          <a:lstStyle/>
          <a:p>
            <a:r>
              <a:rPr lang="de-DE"/>
              <a:t>Tauschvermittelte Gesellschaftlichkeit</a:t>
            </a:r>
          </a:p>
        </p:txBody>
      </p:sp>
      <p:sp>
        <p:nvSpPr>
          <p:cNvPr id="51203" name="Rectangle 3"/>
          <p:cNvSpPr>
            <a:spLocks noGrp="1" noChangeArrowheads="1"/>
          </p:cNvSpPr>
          <p:nvPr>
            <p:ph type="body" idx="1"/>
          </p:nvPr>
        </p:nvSpPr>
        <p:spPr/>
        <p:txBody>
          <a:bodyPr/>
          <a:lstStyle/>
          <a:p>
            <a:r>
              <a:rPr lang="de-DE"/>
              <a:t>Es interessiert nicht nur, </a:t>
            </a:r>
            <a:r>
              <a:rPr lang="de-DE" i="1"/>
              <a:t>dass</a:t>
            </a:r>
            <a:r>
              <a:rPr lang="de-DE"/>
              <a:t> Gesellschaftlichkeit für die Wertbestimmung entscheidend ist, sondern auch: </a:t>
            </a:r>
            <a:r>
              <a:rPr lang="de-DE" i="1"/>
              <a:t>warum</a:t>
            </a:r>
            <a:r>
              <a:rPr lang="de-DE"/>
              <a:t> und </a:t>
            </a:r>
            <a:r>
              <a:rPr lang="de-DE" i="1"/>
              <a:t>wie</a:t>
            </a:r>
            <a:r>
              <a:rPr lang="de-DE"/>
              <a:t>?</a:t>
            </a:r>
          </a:p>
          <a:p>
            <a:endParaRPr lang="de-DE"/>
          </a:p>
          <a:p>
            <a:r>
              <a:rPr lang="de-DE"/>
              <a:t>Damit Güter überhaupt gesellschaftlich von Bedeutung sein können, müssen sie gesellschaftlich zugänglich werden, und zwar im Kapitalismus durch Tausch.</a:t>
            </a:r>
          </a:p>
          <a:p>
            <a:endParaRPr lang="de-DE"/>
          </a:p>
          <a:p>
            <a:r>
              <a:rPr lang="de-DE"/>
              <a:t>Damit dieser Tausch verallgemeinerten gesellschaftlichen Zugang ermöglicht, braucht es Produktion und Tausch sehr vieler Güter, was der Kapitalismus gewährleistet.</a:t>
            </a:r>
          </a:p>
          <a:p>
            <a:endParaRPr lang="de-DE"/>
          </a:p>
          <a:p>
            <a:r>
              <a:rPr lang="de-DE"/>
              <a:t>Damit sehr viele Güter produziert werden können, braucht es hohe Produktivität, und erst der Kapitalismus ist historisch in der Lage, diese durch den Einsatz von Kapital hervorzubringen.</a:t>
            </a:r>
          </a:p>
          <a:p>
            <a:endParaRPr lang="de-DE"/>
          </a:p>
          <a:p>
            <a:r>
              <a:rPr lang="de-DE"/>
              <a:t>Die Werteigenschaft, die Marx beschreibt und analysiert, ist also rückgebunden an die Bedingung einer kapitalistischen Gesellschaft, in der Güter als ungeheure </a:t>
            </a:r>
            <a:r>
              <a:rPr lang="de-DE" i="1"/>
              <a:t>Waren</a:t>
            </a:r>
            <a:r>
              <a:rPr lang="de-DE"/>
              <a:t>sammlung privat produziert und gesellschaftlich getauscht werden.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77829DAB-4958-42E3-8F6F-161DA75F804B}" type="slidenum">
              <a:rPr lang="de-DE"/>
              <a:pPr/>
              <a:t>60</a:t>
            </a:fld>
            <a:endParaRPr lang="de-DE"/>
          </a:p>
        </p:txBody>
      </p:sp>
      <p:sp>
        <p:nvSpPr>
          <p:cNvPr id="157698" name="Rectangle 2"/>
          <p:cNvSpPr>
            <a:spLocks noGrp="1" noChangeArrowheads="1"/>
          </p:cNvSpPr>
          <p:nvPr>
            <p:ph type="title"/>
          </p:nvPr>
        </p:nvSpPr>
        <p:spPr/>
        <p:txBody>
          <a:bodyPr/>
          <a:lstStyle/>
          <a:p>
            <a:r>
              <a:rPr lang="de-DE"/>
              <a:t>Fall 4 einer Verbilligung der Arbeitskraft</a:t>
            </a:r>
          </a:p>
        </p:txBody>
      </p:sp>
      <p:sp>
        <p:nvSpPr>
          <p:cNvPr id="157699" name="Rectangle 3"/>
          <p:cNvSpPr>
            <a:spLocks noGrp="1" noChangeArrowheads="1"/>
          </p:cNvSpPr>
          <p:nvPr>
            <p:ph type="body" idx="1"/>
          </p:nvPr>
        </p:nvSpPr>
        <p:spPr/>
        <p:txBody>
          <a:bodyPr/>
          <a:lstStyle/>
          <a:p>
            <a:pPr>
              <a:buFont typeface="Wingdings" pitchFamily="2" charset="2"/>
              <a:buNone/>
              <a:tabLst>
                <a:tab pos="1887538" algn="l"/>
                <a:tab pos="2336800" algn="l"/>
                <a:tab pos="5195888" algn="l"/>
                <a:tab pos="5834063" algn="dec"/>
              </a:tabLst>
            </a:pPr>
            <a:r>
              <a:rPr lang="de-DE" b="1"/>
              <a:t>Ersatzrechnung</a:t>
            </a:r>
          </a:p>
          <a:p>
            <a:pPr>
              <a:tabLst>
                <a:tab pos="1887538" algn="l"/>
                <a:tab pos="2336800" algn="l"/>
                <a:tab pos="5195888" algn="l"/>
                <a:tab pos="5834063" algn="dec"/>
              </a:tabLst>
            </a:pPr>
            <a:r>
              <a:rPr lang="de-DE"/>
              <a:t>60 Socken = 300 € </a:t>
            </a:r>
            <a:r>
              <a:rPr lang="de-DE">
                <a:sym typeface="Symbol" pitchFamily="18" charset="2"/>
              </a:rPr>
              <a:t></a:t>
            </a:r>
            <a:r>
              <a:rPr lang="de-DE"/>
              <a:t> 1 Socke = 5 €</a:t>
            </a:r>
          </a:p>
          <a:p>
            <a:pPr lvl="1">
              <a:tabLst>
                <a:tab pos="1887538" algn="l"/>
                <a:tab pos="2336800" algn="l"/>
                <a:tab pos="5195888" algn="l"/>
                <a:tab pos="5834063" algn="dec"/>
              </a:tabLst>
            </a:pPr>
            <a:r>
              <a:rPr lang="de-DE"/>
              <a:t>36 Socken ersetzen den Wert der Produktionsmittel	=	180,00 €</a:t>
            </a:r>
          </a:p>
          <a:p>
            <a:pPr lvl="1">
              <a:tabLst>
                <a:tab pos="1887538" algn="l"/>
                <a:tab pos="2336800" algn="l"/>
                <a:tab pos="5195888" algn="l"/>
                <a:tab pos="5834063" algn="dec"/>
              </a:tabLst>
            </a:pPr>
            <a:r>
              <a:rPr lang="de-DE"/>
              <a:t>8 Socken ersetzen den Wert der Arbeitskraft	=	40,00 €</a:t>
            </a:r>
          </a:p>
          <a:p>
            <a:pPr lvl="1">
              <a:tabLst>
                <a:tab pos="1887538" algn="l"/>
                <a:tab pos="2336800" algn="l"/>
                <a:tab pos="5195888" algn="l"/>
                <a:tab pos="5834063" algn="dec"/>
              </a:tabLst>
            </a:pPr>
            <a:r>
              <a:rPr lang="de-DE"/>
              <a:t>16 Socken bleiben als Mehrprodukt übrig	=	80,00 €</a:t>
            </a:r>
          </a:p>
          <a:p>
            <a:pPr>
              <a:tabLst>
                <a:tab pos="1887538" algn="l"/>
                <a:tab pos="2336800" algn="l"/>
                <a:tab pos="5195888" algn="l"/>
                <a:tab pos="5834063" algn="dec"/>
              </a:tabLst>
            </a:pPr>
            <a:endParaRPr lang="de-DE"/>
          </a:p>
          <a:p>
            <a:pPr>
              <a:buFont typeface="Wingdings" pitchFamily="2" charset="2"/>
              <a:buNone/>
              <a:tabLst>
                <a:tab pos="1887538" algn="l"/>
                <a:tab pos="2336800" algn="l"/>
                <a:tab pos="5195888" algn="l"/>
                <a:tab pos="5834063" algn="dec"/>
              </a:tabLst>
            </a:pPr>
            <a:r>
              <a:rPr lang="de-DE" b="1"/>
              <a:t>Mehrwertratenrechnung</a:t>
            </a:r>
          </a:p>
          <a:p>
            <a:pPr>
              <a:tabLst>
                <a:tab pos="1887538" algn="l"/>
                <a:tab pos="2336800" algn="l"/>
                <a:tab pos="5195888" algn="l"/>
                <a:tab pos="5834063" algn="dec"/>
              </a:tabLst>
            </a:pPr>
            <a:r>
              <a:rPr lang="de-DE"/>
              <a:t>Mehrwertrate	=	Mehrarbeit / notwendige Arbeit</a:t>
            </a:r>
            <a:br>
              <a:rPr lang="de-DE"/>
            </a:br>
            <a:r>
              <a:rPr lang="de-DE"/>
              <a:t>	=	8,00 Std. / 4,00 Std.</a:t>
            </a:r>
            <a:br>
              <a:rPr lang="de-DE"/>
            </a:br>
            <a:r>
              <a:rPr lang="de-DE"/>
              <a:t>	</a:t>
            </a:r>
            <a:br>
              <a:rPr lang="de-DE"/>
            </a:br>
            <a:r>
              <a:rPr lang="de-DE"/>
              <a:t>	=	Mehrwert / Wert der Arbeitskraft</a:t>
            </a:r>
            <a:br>
              <a:rPr lang="de-DE"/>
            </a:br>
            <a:r>
              <a:rPr lang="de-DE"/>
              <a:t>	=	80,00 € / 40,00 € = 2,00 = 200%</a:t>
            </a:r>
            <a:br>
              <a:rPr lang="de-DE"/>
            </a:br>
            <a:r>
              <a:rPr lang="de-DE"/>
              <a:t>	</a:t>
            </a:r>
            <a:br>
              <a:rPr lang="de-DE"/>
            </a:br>
            <a:r>
              <a:rPr lang="de-DE"/>
              <a:t>	=	Mehrprodukt / notwendiges Produkt</a:t>
            </a:r>
            <a:br>
              <a:rPr lang="de-DE"/>
            </a:br>
            <a:r>
              <a:rPr lang="de-DE"/>
              <a:t>	=	16 Socken / 8 Socken = 2,00 = 200%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ußzeilenplatzhalter 1"/>
          <p:cNvSpPr>
            <a:spLocks noGrp="1"/>
          </p:cNvSpPr>
          <p:nvPr>
            <p:ph type="ftr" sz="quarter" idx="10"/>
          </p:nvPr>
        </p:nvSpPr>
        <p:spPr/>
        <p:txBody>
          <a:bodyPr/>
          <a:lstStyle/>
          <a:p>
            <a:r>
              <a:rPr lang="de-DE"/>
              <a:t>Alexander Recht: Einführung in die Marxsche Kritik der politischen Ökonomie</a:t>
            </a:r>
          </a:p>
        </p:txBody>
      </p:sp>
      <p:sp>
        <p:nvSpPr>
          <p:cNvPr id="16" name="Foliennummernplatzhalter 2"/>
          <p:cNvSpPr>
            <a:spLocks noGrp="1"/>
          </p:cNvSpPr>
          <p:nvPr>
            <p:ph type="sldNum" sz="quarter" idx="11"/>
          </p:nvPr>
        </p:nvSpPr>
        <p:spPr/>
        <p:txBody>
          <a:bodyPr/>
          <a:lstStyle/>
          <a:p>
            <a:r>
              <a:rPr lang="de-DE"/>
              <a:t>Folie </a:t>
            </a:r>
            <a:fld id="{4049B2C8-5EF3-4D01-BA91-BAEEF033D935}" type="slidenum">
              <a:rPr lang="de-DE"/>
              <a:pPr/>
              <a:t>61</a:t>
            </a:fld>
            <a:endParaRPr lang="de-DE"/>
          </a:p>
        </p:txBody>
      </p:sp>
      <p:sp>
        <p:nvSpPr>
          <p:cNvPr id="159746" name="Rectangle 2"/>
          <p:cNvSpPr>
            <a:spLocks noGrp="1" noChangeArrowheads="1"/>
          </p:cNvSpPr>
          <p:nvPr>
            <p:ph type="title" idx="4294967295"/>
          </p:nvPr>
        </p:nvSpPr>
        <p:spPr>
          <a:xfrm>
            <a:off x="0" y="188913"/>
            <a:ext cx="8229600" cy="490537"/>
          </a:xfrm>
        </p:spPr>
        <p:txBody>
          <a:bodyPr/>
          <a:lstStyle/>
          <a:p>
            <a:r>
              <a:rPr lang="de-DE"/>
              <a:t>Überakkumulation: tendenzieller Fall der Profitrate?</a:t>
            </a:r>
          </a:p>
        </p:txBody>
      </p:sp>
      <p:sp>
        <p:nvSpPr>
          <p:cNvPr id="15974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de-DE"/>
          </a:p>
        </p:txBody>
      </p:sp>
      <p:grpSp>
        <p:nvGrpSpPr>
          <p:cNvPr id="159762" name="Group 18"/>
          <p:cNvGrpSpPr>
            <a:grpSpLocks/>
          </p:cNvGrpSpPr>
          <p:nvPr/>
        </p:nvGrpSpPr>
        <p:grpSpPr bwMode="auto">
          <a:xfrm>
            <a:off x="468313" y="1773238"/>
            <a:ext cx="7127875" cy="3030537"/>
            <a:chOff x="295" y="1117"/>
            <a:chExt cx="4490" cy="1909"/>
          </a:xfrm>
        </p:grpSpPr>
        <p:sp>
          <p:nvSpPr>
            <p:cNvPr id="159763" name="Text Box 19"/>
            <p:cNvSpPr txBox="1">
              <a:spLocks noChangeArrowheads="1"/>
            </p:cNvSpPr>
            <p:nvPr/>
          </p:nvSpPr>
          <p:spPr bwMode="auto">
            <a:xfrm>
              <a:off x="3061" y="1117"/>
              <a:ext cx="1724" cy="404"/>
            </a:xfrm>
            <a:prstGeom prst="rect">
              <a:avLst/>
            </a:prstGeom>
            <a:noFill/>
            <a:ln w="9525">
              <a:noFill/>
              <a:miter lim="800000"/>
              <a:headEnd/>
              <a:tailEnd/>
            </a:ln>
            <a:effectLst/>
          </p:spPr>
          <p:txBody>
            <a:bodyPr>
              <a:spAutoFit/>
            </a:bodyPr>
            <a:lstStyle/>
            <a:p>
              <a:pPr>
                <a:spcBef>
                  <a:spcPct val="50000"/>
                </a:spcBef>
              </a:pPr>
              <a:r>
                <a:rPr lang="de-DE"/>
                <a:t>wenn, dann steigt dies schwächer als c/v</a:t>
              </a:r>
            </a:p>
          </p:txBody>
        </p:sp>
        <p:graphicFrame>
          <p:nvGraphicFramePr>
            <p:cNvPr id="159764" name="Object 20"/>
            <p:cNvGraphicFramePr>
              <a:graphicFrameLocks noChangeAspect="1"/>
            </p:cNvGraphicFramePr>
            <p:nvPr/>
          </p:nvGraphicFramePr>
          <p:xfrm>
            <a:off x="476" y="1162"/>
            <a:ext cx="1896" cy="840"/>
          </p:xfrm>
          <a:graphic>
            <a:graphicData uri="http://schemas.openxmlformats.org/presentationml/2006/ole">
              <mc:AlternateContent xmlns:mc="http://schemas.openxmlformats.org/markup-compatibility/2006">
                <mc:Choice xmlns:v="urn:schemas-microsoft-com:vml" Requires="v">
                  <p:oleObj name="Formel" r:id="rId2" imgW="3009900" imgH="1333500" progId="Equation.3">
                    <p:embed/>
                  </p:oleObj>
                </mc:Choice>
                <mc:Fallback>
                  <p:oleObj name="Formel" r:id="rId2" imgW="3009900" imgH="1333500" progId="Equation.3">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 y="1162"/>
                          <a:ext cx="1896" cy="8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9765" name="Line 21"/>
            <p:cNvSpPr>
              <a:spLocks noChangeShapeType="1"/>
            </p:cNvSpPr>
            <p:nvPr/>
          </p:nvSpPr>
          <p:spPr bwMode="auto">
            <a:xfrm>
              <a:off x="521" y="1979"/>
              <a:ext cx="0" cy="720"/>
            </a:xfrm>
            <a:prstGeom prst="line">
              <a:avLst/>
            </a:prstGeom>
            <a:noFill/>
            <a:ln w="9525">
              <a:solidFill>
                <a:srgbClr val="000000"/>
              </a:solidFill>
              <a:round/>
              <a:headEnd/>
              <a:tailEnd type="triangle" w="med" len="med"/>
            </a:ln>
          </p:spPr>
          <p:txBody>
            <a:bodyPr/>
            <a:lstStyle/>
            <a:p>
              <a:endParaRPr lang="de-DE"/>
            </a:p>
          </p:txBody>
        </p:sp>
        <p:sp>
          <p:nvSpPr>
            <p:cNvPr id="159766" name="Line 22"/>
            <p:cNvSpPr>
              <a:spLocks noChangeShapeType="1"/>
            </p:cNvSpPr>
            <p:nvPr/>
          </p:nvSpPr>
          <p:spPr bwMode="auto">
            <a:xfrm flipH="1">
              <a:off x="2018" y="2069"/>
              <a:ext cx="91" cy="545"/>
            </a:xfrm>
            <a:prstGeom prst="line">
              <a:avLst/>
            </a:prstGeom>
            <a:noFill/>
            <a:ln w="9525">
              <a:solidFill>
                <a:srgbClr val="000000"/>
              </a:solidFill>
              <a:round/>
              <a:headEnd/>
              <a:tailEnd type="triangle" w="med" len="med"/>
            </a:ln>
          </p:spPr>
          <p:txBody>
            <a:bodyPr/>
            <a:lstStyle/>
            <a:p>
              <a:endParaRPr lang="de-DE"/>
            </a:p>
          </p:txBody>
        </p:sp>
        <p:sp>
          <p:nvSpPr>
            <p:cNvPr id="159767" name="Line 23"/>
            <p:cNvSpPr>
              <a:spLocks noChangeShapeType="1"/>
            </p:cNvSpPr>
            <p:nvPr/>
          </p:nvSpPr>
          <p:spPr bwMode="auto">
            <a:xfrm>
              <a:off x="2426" y="1933"/>
              <a:ext cx="144" cy="336"/>
            </a:xfrm>
            <a:prstGeom prst="line">
              <a:avLst/>
            </a:prstGeom>
            <a:noFill/>
            <a:ln w="9525">
              <a:solidFill>
                <a:srgbClr val="000000"/>
              </a:solidFill>
              <a:round/>
              <a:headEnd/>
              <a:tailEnd type="triangle" w="med" len="med"/>
            </a:ln>
          </p:spPr>
          <p:txBody>
            <a:bodyPr/>
            <a:lstStyle/>
            <a:p>
              <a:endParaRPr lang="de-DE"/>
            </a:p>
          </p:txBody>
        </p:sp>
        <p:sp>
          <p:nvSpPr>
            <p:cNvPr id="159768" name="Line 24"/>
            <p:cNvSpPr>
              <a:spLocks noChangeShapeType="1"/>
            </p:cNvSpPr>
            <p:nvPr/>
          </p:nvSpPr>
          <p:spPr bwMode="auto">
            <a:xfrm flipV="1">
              <a:off x="2336" y="1253"/>
              <a:ext cx="576" cy="96"/>
            </a:xfrm>
            <a:prstGeom prst="line">
              <a:avLst/>
            </a:prstGeom>
            <a:noFill/>
            <a:ln w="9525">
              <a:solidFill>
                <a:srgbClr val="000000"/>
              </a:solidFill>
              <a:round/>
              <a:headEnd/>
              <a:tailEnd type="triangle" w="med" len="med"/>
            </a:ln>
          </p:spPr>
          <p:txBody>
            <a:bodyPr/>
            <a:lstStyle/>
            <a:p>
              <a:endParaRPr lang="de-DE"/>
            </a:p>
          </p:txBody>
        </p:sp>
        <p:sp>
          <p:nvSpPr>
            <p:cNvPr id="159769" name="Text Box 25"/>
            <p:cNvSpPr txBox="1">
              <a:spLocks noChangeArrowheads="1"/>
            </p:cNvSpPr>
            <p:nvPr/>
          </p:nvSpPr>
          <p:spPr bwMode="auto">
            <a:xfrm>
              <a:off x="295" y="2795"/>
              <a:ext cx="545" cy="231"/>
            </a:xfrm>
            <a:prstGeom prst="rect">
              <a:avLst/>
            </a:prstGeom>
            <a:noFill/>
            <a:ln w="9525">
              <a:noFill/>
              <a:miter lim="800000"/>
              <a:headEnd/>
              <a:tailEnd/>
            </a:ln>
            <a:effectLst/>
          </p:spPr>
          <p:txBody>
            <a:bodyPr>
              <a:spAutoFit/>
            </a:bodyPr>
            <a:lstStyle/>
            <a:p>
              <a:pPr>
                <a:spcBef>
                  <a:spcPct val="50000"/>
                </a:spcBef>
              </a:pPr>
              <a:r>
                <a:rPr lang="de-DE"/>
                <a:t>sinkt</a:t>
              </a:r>
            </a:p>
          </p:txBody>
        </p:sp>
        <p:sp>
          <p:nvSpPr>
            <p:cNvPr id="159770" name="Text Box 26"/>
            <p:cNvSpPr txBox="1">
              <a:spLocks noChangeArrowheads="1"/>
            </p:cNvSpPr>
            <p:nvPr/>
          </p:nvSpPr>
          <p:spPr bwMode="auto">
            <a:xfrm>
              <a:off x="2562" y="2296"/>
              <a:ext cx="726" cy="231"/>
            </a:xfrm>
            <a:prstGeom prst="rect">
              <a:avLst/>
            </a:prstGeom>
            <a:noFill/>
            <a:ln w="9525">
              <a:noFill/>
              <a:miter lim="800000"/>
              <a:headEnd/>
              <a:tailEnd/>
            </a:ln>
            <a:effectLst/>
          </p:spPr>
          <p:txBody>
            <a:bodyPr>
              <a:spAutoFit/>
            </a:bodyPr>
            <a:lstStyle/>
            <a:p>
              <a:pPr>
                <a:spcBef>
                  <a:spcPct val="50000"/>
                </a:spcBef>
              </a:pPr>
              <a:r>
                <a:rPr lang="de-DE"/>
                <a:t>konstant</a:t>
              </a:r>
            </a:p>
          </p:txBody>
        </p:sp>
        <p:sp>
          <p:nvSpPr>
            <p:cNvPr id="159771" name="Text Box 27"/>
            <p:cNvSpPr txBox="1">
              <a:spLocks noChangeArrowheads="1"/>
            </p:cNvSpPr>
            <p:nvPr/>
          </p:nvSpPr>
          <p:spPr bwMode="auto">
            <a:xfrm>
              <a:off x="1247" y="2750"/>
              <a:ext cx="1724" cy="231"/>
            </a:xfrm>
            <a:prstGeom prst="rect">
              <a:avLst/>
            </a:prstGeom>
            <a:noFill/>
            <a:ln w="9525">
              <a:noFill/>
              <a:miter lim="800000"/>
              <a:headEnd/>
              <a:tailEnd/>
            </a:ln>
            <a:effectLst/>
          </p:spPr>
          <p:txBody>
            <a:bodyPr>
              <a:spAutoFit/>
            </a:bodyPr>
            <a:lstStyle/>
            <a:p>
              <a:pPr>
                <a:spcBef>
                  <a:spcPct val="50000"/>
                </a:spcBef>
              </a:pPr>
              <a:r>
                <a:rPr lang="de-DE"/>
                <a:t>steigt stärker als m/v</a:t>
              </a:r>
            </a:p>
          </p:txBody>
        </p:sp>
      </p:grpSp>
      <p:sp>
        <p:nvSpPr>
          <p:cNvPr id="159772" name="Text Box 28"/>
          <p:cNvSpPr txBox="1">
            <a:spLocks noChangeArrowheads="1"/>
          </p:cNvSpPr>
          <p:nvPr/>
        </p:nvSpPr>
        <p:spPr bwMode="auto">
          <a:xfrm>
            <a:off x="395288" y="5589588"/>
            <a:ext cx="7705725" cy="825500"/>
          </a:xfrm>
          <a:prstGeom prst="rect">
            <a:avLst/>
          </a:prstGeom>
          <a:noFill/>
          <a:ln w="9525">
            <a:noFill/>
            <a:miter lim="800000"/>
            <a:headEnd/>
            <a:tailEnd/>
          </a:ln>
          <a:effectLst/>
        </p:spPr>
        <p:txBody>
          <a:bodyPr>
            <a:spAutoFit/>
          </a:bodyPr>
          <a:lstStyle/>
          <a:p>
            <a:pPr>
              <a:spcBef>
                <a:spcPct val="50000"/>
              </a:spcBef>
            </a:pPr>
            <a:r>
              <a:rPr lang="de-DE" sz="1600">
                <a:latin typeface="Tahoma" pitchFamily="34" charset="0"/>
                <a:cs typeface="Tahoma" pitchFamily="34" charset="0"/>
              </a:rPr>
              <a:t>Das Problem begönne, wenn der Fall der Profitrate nicht mehr durch steigende Akkumulationsraten kompensiert würde. Genau das aber wäre wegen sinkender Profitraten selber unwahrscheinlich.</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828345E9-4E1A-432D-BB34-85189967CE7D}" type="slidenum">
              <a:rPr lang="de-DE"/>
              <a:pPr/>
              <a:t>62</a:t>
            </a:fld>
            <a:endParaRPr lang="de-DE"/>
          </a:p>
        </p:txBody>
      </p:sp>
      <p:sp>
        <p:nvSpPr>
          <p:cNvPr id="160770" name="Rectangle 2"/>
          <p:cNvSpPr>
            <a:spLocks noGrp="1" noChangeArrowheads="1"/>
          </p:cNvSpPr>
          <p:nvPr>
            <p:ph type="title"/>
          </p:nvPr>
        </p:nvSpPr>
        <p:spPr/>
        <p:txBody>
          <a:bodyPr/>
          <a:lstStyle/>
          <a:p>
            <a:r>
              <a:rPr lang="de-DE"/>
              <a:t>Gegentendenzen zum tendenziellen Fall der Profitrate</a:t>
            </a:r>
          </a:p>
        </p:txBody>
      </p:sp>
      <p:sp>
        <p:nvSpPr>
          <p:cNvPr id="160771" name="Rectangle 3"/>
          <p:cNvSpPr>
            <a:spLocks noGrp="1" noChangeArrowheads="1"/>
          </p:cNvSpPr>
          <p:nvPr>
            <p:ph type="body" idx="1"/>
          </p:nvPr>
        </p:nvSpPr>
        <p:spPr/>
        <p:txBody>
          <a:bodyPr/>
          <a:lstStyle/>
          <a:p>
            <a:r>
              <a:rPr lang="de-DE"/>
              <a:t>Anstieg der Mehrwertrate;</a:t>
            </a:r>
          </a:p>
          <a:p>
            <a:endParaRPr lang="de-DE"/>
          </a:p>
          <a:p>
            <a:r>
              <a:rPr lang="de-DE"/>
              <a:t>Lohnreduktion unter die Reproduktionskosten;</a:t>
            </a:r>
          </a:p>
          <a:p>
            <a:endParaRPr lang="de-DE"/>
          </a:p>
          <a:p>
            <a:r>
              <a:rPr lang="de-DE"/>
              <a:t>steigender Lohndruck durch hohe Arbeitslosigkeit mit verhinderter Substitution von Arbeit durch Kapital;</a:t>
            </a:r>
          </a:p>
          <a:p>
            <a:endParaRPr lang="de-DE"/>
          </a:p>
          <a:p>
            <a:r>
              <a:rPr lang="de-DE"/>
              <a:t>Verbilligung der Elemente des konstanten Kapitals durch technischen Fortschritt;</a:t>
            </a:r>
          </a:p>
          <a:p>
            <a:endParaRPr lang="de-DE"/>
          </a:p>
          <a:p>
            <a:r>
              <a:rPr lang="de-DE"/>
              <a:t>imperialistischer Außenhandel mit Extraprofiten;</a:t>
            </a:r>
          </a:p>
          <a:p>
            <a:endParaRPr lang="de-DE"/>
          </a:p>
          <a:p>
            <a:r>
              <a:rPr lang="de-DE"/>
              <a:t>Aktiengesellschaften mit unterdurchschnittlicher Profitrate sichern höhere Profitrate in anderen Bereichen;</a:t>
            </a:r>
          </a:p>
          <a:p>
            <a:endParaRPr lang="de-DE"/>
          </a:p>
          <a:p>
            <a:r>
              <a:rPr lang="de-DE"/>
              <a:t>kostenlose Zurverfügungstellung staatlicher Infrastruktur.</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1A282881-0F2D-4E94-BE63-E06DB4EFBD11}" type="slidenum">
              <a:rPr lang="de-DE"/>
              <a:pPr/>
              <a:t>63</a:t>
            </a:fld>
            <a:endParaRPr lang="de-DE"/>
          </a:p>
        </p:txBody>
      </p:sp>
      <p:sp>
        <p:nvSpPr>
          <p:cNvPr id="161794" name="Rectangle 2"/>
          <p:cNvSpPr>
            <a:spLocks noGrp="1" noChangeArrowheads="1"/>
          </p:cNvSpPr>
          <p:nvPr>
            <p:ph type="title"/>
          </p:nvPr>
        </p:nvSpPr>
        <p:spPr/>
        <p:txBody>
          <a:bodyPr/>
          <a:lstStyle/>
          <a:p>
            <a:r>
              <a:rPr lang="de-DE"/>
              <a:t>Unterkonsumtion</a:t>
            </a:r>
          </a:p>
        </p:txBody>
      </p:sp>
      <p:sp>
        <p:nvSpPr>
          <p:cNvPr id="161795" name="Rectangle 3"/>
          <p:cNvSpPr>
            <a:spLocks noGrp="1" noChangeArrowheads="1"/>
          </p:cNvSpPr>
          <p:nvPr>
            <p:ph type="body" idx="1"/>
          </p:nvPr>
        </p:nvSpPr>
        <p:spPr/>
        <p:txBody>
          <a:bodyPr/>
          <a:lstStyle/>
          <a:p>
            <a:r>
              <a:rPr lang="de-DE" i="1"/>
              <a:t>"Die Bedingungen der unmittelbaren Exploitation und die ihrer Realisation sind nicht identisch. Sie fallen nicht nur nach Zeit und Ort, sondern auch begrifflich auseinander.</a:t>
            </a:r>
          </a:p>
          <a:p>
            <a:endParaRPr lang="de-DE" i="1"/>
          </a:p>
          <a:p>
            <a:r>
              <a:rPr lang="de-DE" i="1"/>
              <a:t>Die einen sind nur beschränkt durch die Produktivkraft der Gesellschaft, die andren durch die Proportionalität der verschiednen Produktionszweige und durch die Konsumtionskraft der Gesellschaft.</a:t>
            </a:r>
          </a:p>
          <a:p>
            <a:endParaRPr lang="de-DE" i="1"/>
          </a:p>
          <a:p>
            <a:r>
              <a:rPr lang="de-DE" i="1"/>
              <a:t>Diese letztre ist aber bestimmt weder durch die absolute Produktionskraft noch durch die absolute Konsumtionskraft; sondern durch die Konsumtionskraft auf Basis antagonistischer Distributionsverhältnisse, welche die Konsumtion der großen Masse der Gesellschaft auf ein nur innerhalb mehr oder minder enger Grenzen veränderliches Minimum reduziert."</a:t>
            </a:r>
          </a:p>
          <a:p>
            <a:endParaRPr lang="de-DE" i="1"/>
          </a:p>
          <a:p>
            <a:pPr algn="r">
              <a:buFont typeface="Wingdings" pitchFamily="2" charset="2"/>
              <a:buNone/>
            </a:pPr>
            <a:r>
              <a:rPr lang="de-DE"/>
              <a:t>[Marx, Karl: Das Kapital, Erster Band, in: MEW 23, S. 293 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3A100ED0-9D83-4AAA-9C15-10D2BDDD1166}" type="slidenum">
              <a:rPr lang="de-DE"/>
              <a:pPr/>
              <a:t>7</a:t>
            </a:fld>
            <a:endParaRPr lang="de-DE"/>
          </a:p>
        </p:txBody>
      </p:sp>
      <p:sp>
        <p:nvSpPr>
          <p:cNvPr id="53250" name="Rectangle 2"/>
          <p:cNvSpPr>
            <a:spLocks noGrp="1" noChangeArrowheads="1"/>
          </p:cNvSpPr>
          <p:nvPr>
            <p:ph type="title"/>
          </p:nvPr>
        </p:nvSpPr>
        <p:spPr/>
        <p:txBody>
          <a:bodyPr/>
          <a:lstStyle/>
          <a:p>
            <a:r>
              <a:rPr lang="de-DE"/>
              <a:t>Merkmale des Kapitalismus</a:t>
            </a:r>
          </a:p>
        </p:txBody>
      </p:sp>
      <p:sp>
        <p:nvSpPr>
          <p:cNvPr id="53251" name="Rectangle 3"/>
          <p:cNvSpPr>
            <a:spLocks noGrp="1" noChangeArrowheads="1"/>
          </p:cNvSpPr>
          <p:nvPr>
            <p:ph type="body" idx="1"/>
          </p:nvPr>
        </p:nvSpPr>
        <p:spPr/>
        <p:txBody>
          <a:bodyPr/>
          <a:lstStyle/>
          <a:p>
            <a:r>
              <a:rPr lang="de-DE" dirty="0"/>
              <a:t>Kapitalismus = private Arbeitsteilung + Tausch + Spezialisierung + GWG‘</a:t>
            </a:r>
          </a:p>
          <a:p>
            <a:pPr lvl="1"/>
            <a:r>
              <a:rPr lang="de-DE" dirty="0"/>
              <a:t>Waren sind Produkte selbständiger und voneinander unabhängiger Privatarbeiten.</a:t>
            </a:r>
          </a:p>
          <a:p>
            <a:pPr lvl="1"/>
            <a:r>
              <a:rPr lang="de-DE" dirty="0"/>
              <a:t>Produkte werden dadurch zu Waren, dass sie in einem gesellschaftlichen Prozess von den Produzenten ausgetauscht werden.</a:t>
            </a:r>
          </a:p>
          <a:p>
            <a:pPr lvl="1"/>
            <a:r>
              <a:rPr lang="de-DE" dirty="0"/>
              <a:t>Man spricht von gesellschaftlicher Arbeitsteilung; Tausch ist die Folge.</a:t>
            </a:r>
          </a:p>
          <a:p>
            <a:pPr lvl="1"/>
            <a:r>
              <a:rPr lang="de-DE" dirty="0"/>
              <a:t>Die Produktion erfolgt nicht zum Zwecke der Konsumption, sondern zum Zwecke des gesellschaftlichen Tausches. Dabei spezialisieren sich die Subjekte auf Tätigkeiten.</a:t>
            </a:r>
          </a:p>
          <a:p>
            <a:pPr lvl="1"/>
            <a:r>
              <a:rPr lang="de-DE" dirty="0"/>
              <a:t>Gesellschaftliche Arbeitsteilung macht also Tausch nötig. Tausch wiederum macht spezialisierte gesellschaftliche Arbeitsteilung möglich.</a:t>
            </a:r>
          </a:p>
          <a:p>
            <a:pPr lvl="1"/>
            <a:r>
              <a:rPr lang="de-DE" dirty="0"/>
              <a:t>Kapitalismus ist zudem nicht nur irgendeine Waren produzierende Gesellschaftsformation, sondern eine spezifische, deren Charakter GWG‘ später erläutert wird.</a:t>
            </a:r>
          </a:p>
          <a:p>
            <a:endParaRPr lang="de-DE" dirty="0"/>
          </a:p>
          <a:p>
            <a:r>
              <a:rPr lang="de-DE" dirty="0"/>
              <a:t>Privatarbeit wird so auf ein gesamtgesellschaftliches Niveau angehoben; dieser Zusammenhang tritt jedoch in der konkreten historischen Phase des Kapitalismus auf, ist also nicht allgemeingültig.</a:t>
            </a:r>
          </a:p>
          <a:p>
            <a:endParaRPr lang="de-D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813356AA-E761-46F3-BDB0-DD96D24DA74F}" type="slidenum">
              <a:rPr lang="de-DE"/>
              <a:pPr/>
              <a:t>8</a:t>
            </a:fld>
            <a:endParaRPr lang="de-DE"/>
          </a:p>
        </p:txBody>
      </p:sp>
      <p:sp>
        <p:nvSpPr>
          <p:cNvPr id="55298" name="Rectangle 2"/>
          <p:cNvSpPr>
            <a:spLocks noGrp="1" noChangeArrowheads="1"/>
          </p:cNvSpPr>
          <p:nvPr>
            <p:ph type="title"/>
          </p:nvPr>
        </p:nvSpPr>
        <p:spPr/>
        <p:txBody>
          <a:bodyPr/>
          <a:lstStyle/>
          <a:p>
            <a:r>
              <a:rPr lang="de-DE"/>
              <a:t>Doppelcharakter von Waren</a:t>
            </a:r>
          </a:p>
        </p:txBody>
      </p:sp>
      <p:sp>
        <p:nvSpPr>
          <p:cNvPr id="55299" name="Rectangle 3"/>
          <p:cNvSpPr>
            <a:spLocks noGrp="1" noChangeArrowheads="1"/>
          </p:cNvSpPr>
          <p:nvPr>
            <p:ph type="body" idx="1"/>
          </p:nvPr>
        </p:nvSpPr>
        <p:spPr/>
        <p:txBody>
          <a:bodyPr/>
          <a:lstStyle/>
          <a:p>
            <a:r>
              <a:rPr lang="de-DE"/>
              <a:t>Waren stellen eine Einheit von Wert und Gebrauchswert dar.</a:t>
            </a:r>
          </a:p>
          <a:p>
            <a:endParaRPr lang="de-DE"/>
          </a:p>
          <a:p>
            <a:r>
              <a:rPr lang="de-DE"/>
              <a:t>Eine Ware ist ein Gebrauchsgegenstand, dessen gesellschaftlicher Nutzen der Ware Gebrauchswert verleiht. In Marxscher Diktion ist der Gebrauchswert die gesellschaftliche Nützlichkeit der stofflichen Ausprägung einer Ware. Zuweilen wird auch die stoffliche Ausprägung einer gesellschaftlich nützlichen Ware selber als Gebrauchswert bezeichnet.</a:t>
            </a:r>
          </a:p>
          <a:p>
            <a:endParaRPr lang="de-DE"/>
          </a:p>
          <a:p>
            <a:r>
              <a:rPr lang="de-DE"/>
              <a:t>Waren in ihrer Stofflichkeit sind zugleich die Träger von Wert. Dabei ist der Tauschwert selbst Erscheinungsform des Wertes, der erst durch die Austauschbarkeit der Ware mit einer anderen Ware relevant wird.</a:t>
            </a:r>
          </a:p>
          <a:p>
            <a:endParaRPr lang="de-DE"/>
          </a:p>
          <a:p>
            <a:r>
              <a:rPr lang="de-DE"/>
              <a:t>Waren müssen gesellschaftlich anerkannte Gebrauchswerte für andere darstellen, denn sonst </a:t>
            </a:r>
            <a:r>
              <a:rPr lang="de-DE" i="1"/>
              <a:t>wollte</a:t>
            </a:r>
            <a:r>
              <a:rPr lang="de-DE"/>
              <a:t> niemand einen Tausch mit diesen Gütern eingehen.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r>
              <a:rPr lang="de-DE"/>
              <a:t>Alexander Recht: Einführung in die Marxsche Kritik der politischen Ökonomie</a:t>
            </a:r>
          </a:p>
        </p:txBody>
      </p:sp>
      <p:sp>
        <p:nvSpPr>
          <p:cNvPr id="5" name="Foliennummernplatzhalter 4"/>
          <p:cNvSpPr>
            <a:spLocks noGrp="1"/>
          </p:cNvSpPr>
          <p:nvPr>
            <p:ph type="sldNum" sz="quarter" idx="11"/>
          </p:nvPr>
        </p:nvSpPr>
        <p:spPr/>
        <p:txBody>
          <a:bodyPr/>
          <a:lstStyle/>
          <a:p>
            <a:r>
              <a:rPr lang="de-DE"/>
              <a:t>Folie </a:t>
            </a:r>
            <a:fld id="{EF0A3140-AD89-450E-8A55-1CE689453F92}" type="slidenum">
              <a:rPr lang="de-DE"/>
              <a:pPr/>
              <a:t>9</a:t>
            </a:fld>
            <a:endParaRPr lang="de-DE"/>
          </a:p>
        </p:txBody>
      </p:sp>
      <p:sp>
        <p:nvSpPr>
          <p:cNvPr id="69634" name="Rectangle 2"/>
          <p:cNvSpPr>
            <a:spLocks noGrp="1" noChangeArrowheads="1"/>
          </p:cNvSpPr>
          <p:nvPr>
            <p:ph type="title"/>
          </p:nvPr>
        </p:nvSpPr>
        <p:spPr/>
        <p:txBody>
          <a:bodyPr/>
          <a:lstStyle/>
          <a:p>
            <a:r>
              <a:rPr lang="de-DE"/>
              <a:t>Marxsche Wertbestimmung</a:t>
            </a:r>
          </a:p>
        </p:txBody>
      </p:sp>
      <p:sp>
        <p:nvSpPr>
          <p:cNvPr id="69635" name="Rectangle 3"/>
          <p:cNvSpPr>
            <a:spLocks noGrp="1" noChangeArrowheads="1"/>
          </p:cNvSpPr>
          <p:nvPr>
            <p:ph type="body" idx="1"/>
          </p:nvPr>
        </p:nvSpPr>
        <p:spPr/>
        <p:txBody>
          <a:bodyPr/>
          <a:lstStyle/>
          <a:p>
            <a:r>
              <a:rPr lang="de-DE" i="1"/>
              <a:t>"Ein Gebrauchswert oder Gut hat also nur einen Wert, weil abstrakt menschliche Arbeit in ihm vergegenständlicht oder materialisiert ist.</a:t>
            </a:r>
          </a:p>
          <a:p>
            <a:endParaRPr lang="de-DE" i="1"/>
          </a:p>
          <a:p>
            <a:r>
              <a:rPr lang="de-DE" i="1"/>
              <a:t>Wie nun die Größe seines Werts messen? Durch das Quantum der in ihm enthaltenen »wertbildenden Substanz«, der Arbeit.</a:t>
            </a:r>
          </a:p>
          <a:p>
            <a:endParaRPr lang="de-DE" i="1"/>
          </a:p>
          <a:p>
            <a:r>
              <a:rPr lang="de-DE" i="1"/>
              <a:t>Die Quantität der Arbeit selbst misst sich an ihrer Zeitdauer, und die Arbeitszeit besitzt wieder ihren Maßstab an bestimmten Zeitteilen, wie Stunde, Tag usw."</a:t>
            </a:r>
          </a:p>
          <a:p>
            <a:endParaRPr lang="de-DE"/>
          </a:p>
          <a:p>
            <a:pPr algn="r">
              <a:buFont typeface="Wingdings" pitchFamily="2" charset="2"/>
              <a:buNone/>
            </a:pPr>
            <a:r>
              <a:rPr lang="de-DE"/>
              <a:t>[Marx, Karl: Das Kapital, Erster Band, in: MEW 23, S. 53]</a:t>
            </a:r>
          </a:p>
          <a:p>
            <a:endParaRPr lang="de-DE"/>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Arial"/>
      </a:majorFont>
      <a:minorFont>
        <a:latin typeface="Tahoma"/>
        <a:ea typeface=""/>
        <a:cs typeface="Tahoma"/>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9391</Words>
  <Application>Microsoft Macintosh PowerPoint</Application>
  <PresentationFormat>Bildschirmpräsentation (4:3)</PresentationFormat>
  <Paragraphs>883</Paragraphs>
  <Slides>63</Slides>
  <Notes>60</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63</vt:i4>
      </vt:variant>
    </vt:vector>
  </HeadingPairs>
  <TitlesOfParts>
    <vt:vector size="69" baseType="lpstr">
      <vt:lpstr>Arial</vt:lpstr>
      <vt:lpstr>Symbol</vt:lpstr>
      <vt:lpstr>Tahoma</vt:lpstr>
      <vt:lpstr>Wingdings</vt:lpstr>
      <vt:lpstr>Standarddesign</vt:lpstr>
      <vt:lpstr>Formel</vt:lpstr>
      <vt:lpstr>Einführung in die Marxsche Kritik der politischen Ökonomie</vt:lpstr>
      <vt:lpstr>Warum Kritik der politischen Ökonomie?</vt:lpstr>
      <vt:lpstr>Kategoriale Kritik anhand von Fragen</vt:lpstr>
      <vt:lpstr>Wert als vertraut wirkende Eigenschaft von Dingen</vt:lpstr>
      <vt:lpstr>Der Wert eines Dings</vt:lpstr>
      <vt:lpstr>Tauschvermittelte Gesellschaftlichkeit</vt:lpstr>
      <vt:lpstr>Merkmale des Kapitalismus</vt:lpstr>
      <vt:lpstr>Doppelcharakter von Waren</vt:lpstr>
      <vt:lpstr>Marxsche Wertbestimmung</vt:lpstr>
      <vt:lpstr>Vom Doppelcharakter der Ware zum Doppelcharakter der Arbeit</vt:lpstr>
      <vt:lpstr>Vom Doppelcharakter der Ware zum Doppelcharakter der Arbeit</vt:lpstr>
      <vt:lpstr>Wertformanalyse</vt:lpstr>
      <vt:lpstr>Wertformanalyse</vt:lpstr>
      <vt:lpstr>Wertformanalyse</vt:lpstr>
      <vt:lpstr>Handlungen der Warenbesitzer</vt:lpstr>
      <vt:lpstr>Handlungen der Warenbesitzer</vt:lpstr>
      <vt:lpstr>Handlungen der Warenbesitzer</vt:lpstr>
      <vt:lpstr>Handlungen der Warenbesitzer und Struktur</vt:lpstr>
      <vt:lpstr>Handlungen der Warenbesitzer und Struktur</vt:lpstr>
      <vt:lpstr>Warenfetischismus</vt:lpstr>
      <vt:lpstr>Warenfetischismus</vt:lpstr>
      <vt:lpstr>Warenfetischismus</vt:lpstr>
      <vt:lpstr>Warenfetischismus</vt:lpstr>
      <vt:lpstr>Erste Antworten auf die kategorialen Fragen</vt:lpstr>
      <vt:lpstr>Wert als gesellschaftliche Kategorie</vt:lpstr>
      <vt:lpstr>Erste gesellschaftliche Reduktion</vt:lpstr>
      <vt:lpstr>Zweite gesellschaftliche Reduktion</vt:lpstr>
      <vt:lpstr>Dritte gesellschaftliche Reduktion</vt:lpstr>
      <vt:lpstr>Marxsche Grundbegriffe der Wertrechnung</vt:lpstr>
      <vt:lpstr>Marxsche Grundbegriffe der Wertrechnung</vt:lpstr>
      <vt:lpstr>Die Warenzirkulation W – G – W bzw. kurz: WGW</vt:lpstr>
      <vt:lpstr>Die Warenzirkulation W – G – W bzw. kurz: WGW</vt:lpstr>
      <vt:lpstr>Die Warenzirkulation W – G – W bzw. kurz: WGW</vt:lpstr>
      <vt:lpstr>Produktionsprozess als Arbeitsprozess</vt:lpstr>
      <vt:lpstr>Der Wert der Ware Arbeitskraft</vt:lpstr>
      <vt:lpstr>Der Wert der Ware Arbeitskraft</vt:lpstr>
      <vt:lpstr>Der Besitz und die Veräußerung der Ware Arbeitskraft</vt:lpstr>
      <vt:lpstr>Produktion als Einheit von Arbeit und Verwertung über GWG'</vt:lpstr>
      <vt:lpstr>Produktion als Einheit von Arbeit und Verwertung über GWG</vt:lpstr>
      <vt:lpstr>Ein Bsp. für GWG‘: Stiefelproduktion aus Leder</vt:lpstr>
      <vt:lpstr>Marxsche Grundbegriffe der Wertrechnung am Beispiel</vt:lpstr>
      <vt:lpstr>Entstehung von Mehrwert</vt:lpstr>
      <vt:lpstr>Die Warenzirkulation G – W – G' bzw. kurz: GWG'</vt:lpstr>
      <vt:lpstr>Die Warenzirkulation G – W – G' bzw. kurz: GWG'</vt:lpstr>
      <vt:lpstr>Annahmen des Basisfalls 1</vt:lpstr>
      <vt:lpstr>Basisfall 1</vt:lpstr>
      <vt:lpstr>Basisfall 1</vt:lpstr>
      <vt:lpstr>Annahmen des Falls 2 eines verlängerten Arbeitstages</vt:lpstr>
      <vt:lpstr>Fall 2 eines verlängerten Arbeitstages</vt:lpstr>
      <vt:lpstr>Fall 2 eines verlängerten Arbeitstages</vt:lpstr>
      <vt:lpstr>Annahmen des Falls 3 einer erhöhten Arbeitsproduktivität wg. Maschinen</vt:lpstr>
      <vt:lpstr>Annahmen des Falls 3 einer erhöhten Arbeitsproduktivität wg. Maschinen</vt:lpstr>
      <vt:lpstr>Fall 3 einer erhöhten Arbeitsproduktivität wg. Maschinen</vt:lpstr>
      <vt:lpstr>Fall 3 einer erhöhten Arbeitsproduktivität wg. Maschinen</vt:lpstr>
      <vt:lpstr>Fall 3 einer erhöhten Arbeitsproduktivität wg. Maschinen</vt:lpstr>
      <vt:lpstr>Fall 3 einer erhöhten Arbeitsproduktivität wg. Maschinen</vt:lpstr>
      <vt:lpstr>Fall 3 einer erhöhten Arbeitsproduktivität wg. Maschinen</vt:lpstr>
      <vt:lpstr>Annahmen des Falls 4 einer Verbilligung der Arbeitskraft</vt:lpstr>
      <vt:lpstr>Fall 4 einer Verbilligung der Arbeitskraft</vt:lpstr>
      <vt:lpstr>Fall 4 einer Verbilligung der Arbeitskraft</vt:lpstr>
      <vt:lpstr>Überakkumulation: tendenzieller Fall der Profitrate?</vt:lpstr>
      <vt:lpstr>Gegentendenzen zum tendenziellen Fall der Profitrate</vt:lpstr>
      <vt:lpstr>Unterkonsumtion</vt:lpstr>
    </vt:vector>
  </TitlesOfParts>
  <Company>Privat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Alexander Recht</dc:creator>
  <cp:lastModifiedBy>Alexander Recht</cp:lastModifiedBy>
  <cp:revision>84</cp:revision>
  <dcterms:created xsi:type="dcterms:W3CDTF">2007-04-26T16:46:22Z</dcterms:created>
  <dcterms:modified xsi:type="dcterms:W3CDTF">2024-12-26T09:39:45Z</dcterms:modified>
</cp:coreProperties>
</file>